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58" r:id="rId5"/>
    <p:sldId id="278" r:id="rId6"/>
    <p:sldId id="259" r:id="rId7"/>
    <p:sldId id="262" r:id="rId8"/>
    <p:sldId id="263" r:id="rId9"/>
    <p:sldId id="264" r:id="rId10"/>
    <p:sldId id="265" r:id="rId11"/>
    <p:sldId id="266" r:id="rId12"/>
    <p:sldId id="272" r:id="rId13"/>
    <p:sldId id="273" r:id="rId14"/>
    <p:sldId id="279" r:id="rId15"/>
    <p:sldId id="274"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4" r:id="rId29"/>
    <p:sldId id="293" r:id="rId30"/>
    <p:sldId id="292" r:id="rId31"/>
    <p:sldId id="295" r:id="rId32"/>
    <p:sldId id="267" r:id="rId33"/>
    <p:sldId id="268" r:id="rId34"/>
    <p:sldId id="269" r:id="rId35"/>
    <p:sldId id="270" r:id="rId36"/>
    <p:sldId id="271" r:id="rId37"/>
    <p:sldId id="296" r:id="rId38"/>
    <p:sldId id="297" r:id="rId39"/>
    <p:sldId id="298" r:id="rId40"/>
    <p:sldId id="309" r:id="rId41"/>
    <p:sldId id="299" r:id="rId42"/>
    <p:sldId id="300" r:id="rId43"/>
    <p:sldId id="301" r:id="rId44"/>
    <p:sldId id="302" r:id="rId45"/>
    <p:sldId id="303" r:id="rId46"/>
    <p:sldId id="305" r:id="rId47"/>
    <p:sldId id="306" r:id="rId48"/>
    <p:sldId id="307" r:id="rId49"/>
    <p:sldId id="308" r:id="rId50"/>
    <p:sldId id="277" r:id="rId5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21.09.2023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21.09.2023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21.09.2023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21.09.2023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21.09.2023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21.09.2023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21.09.2023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21.09.2023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21.09.2023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21.09.2023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21.09.2023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21.09.2023</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73794" y="5517231"/>
            <a:ext cx="6698605" cy="417433"/>
          </a:xfrm>
        </p:spPr>
        <p:txBody>
          <a:bodyPr>
            <a:normAutofit lnSpcReduction="10000"/>
          </a:bodyPr>
          <a:lstStyle/>
          <a:p>
            <a:pPr algn="ctr"/>
            <a:endParaRPr lang="ru-RU" dirty="0"/>
          </a:p>
        </p:txBody>
      </p:sp>
      <p:sp>
        <p:nvSpPr>
          <p:cNvPr id="2" name="Заголовок 1"/>
          <p:cNvSpPr>
            <a:spLocks noGrp="1"/>
          </p:cNvSpPr>
          <p:nvPr>
            <p:ph type="ctrTitle"/>
          </p:nvPr>
        </p:nvSpPr>
        <p:spPr>
          <a:xfrm>
            <a:off x="899592" y="548680"/>
            <a:ext cx="7237356" cy="4752527"/>
          </a:xfrm>
        </p:spPr>
        <p:txBody>
          <a:bodyPr/>
          <a:lstStyle/>
          <a:p>
            <a:pPr marL="182880" indent="0" algn="ctr">
              <a:buNone/>
            </a:pPr>
            <a:r>
              <a:rPr lang="ru-RU" sz="2800" dirty="0" smtClean="0"/>
              <a:t>Муниципальное бюджетное дошкольное образовательное учреждение детский сад №123</a:t>
            </a:r>
            <a:br>
              <a:rPr lang="ru-RU" sz="2800" dirty="0" smtClean="0"/>
            </a:br>
            <a:r>
              <a:rPr lang="ru-RU" sz="2800" dirty="0"/>
              <a:t/>
            </a:r>
            <a:br>
              <a:rPr lang="ru-RU" sz="2800" dirty="0"/>
            </a:br>
            <a:r>
              <a:rPr lang="ru-RU" sz="2800" dirty="0" smtClean="0"/>
              <a:t>КРАТКАЯ ПРЕЗЕНТАЦИЯ</a:t>
            </a:r>
            <a:br>
              <a:rPr lang="ru-RU" sz="2800" dirty="0" smtClean="0"/>
            </a:br>
            <a:r>
              <a:rPr lang="ru-RU" sz="2800" dirty="0" smtClean="0"/>
              <a:t/>
            </a:r>
            <a:br>
              <a:rPr lang="ru-RU" sz="2800" dirty="0" smtClean="0"/>
            </a:br>
            <a:r>
              <a:rPr lang="ru-RU" sz="2800" dirty="0" smtClean="0"/>
              <a:t>ОСНОВНОЙ ОБРАЗОВАТЕЛЬНОЙ ПРОГРАММЫ ДОШКОЛЬНОГО ОБРАЗОВАНИЯ  </a:t>
            </a:r>
            <a:br>
              <a:rPr lang="ru-RU" sz="2800" dirty="0" smtClean="0"/>
            </a:br>
            <a:r>
              <a:rPr lang="ru-RU" sz="2800" dirty="0" smtClean="0"/>
              <a:t>МБДОУ детского сада №123</a:t>
            </a:r>
            <a:br>
              <a:rPr lang="ru-RU" sz="2800" dirty="0" smtClean="0"/>
            </a:br>
            <a:r>
              <a:rPr lang="ru-RU" sz="2800" dirty="0" smtClean="0"/>
              <a:t/>
            </a:r>
            <a:br>
              <a:rPr lang="ru-RU" sz="2800" dirty="0" smtClean="0"/>
            </a:br>
            <a:r>
              <a:rPr lang="ru-RU" sz="2800" dirty="0" smtClean="0"/>
              <a:t>ДЛЯ РОДИТЕЛЕЙ</a:t>
            </a:r>
            <a:br>
              <a:rPr lang="ru-RU" sz="2800" dirty="0" smtClean="0"/>
            </a:br>
            <a:endParaRPr lang="ru-RU" sz="2800" dirty="0"/>
          </a:p>
        </p:txBody>
      </p:sp>
    </p:spTree>
    <p:extLst>
      <p:ext uri="{BB962C8B-B14F-4D97-AF65-F5344CB8AC3E}">
        <p14:creationId xmlns:p14="http://schemas.microsoft.com/office/powerpoint/2010/main" val="41619616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5" y="620688"/>
            <a:ext cx="7478216" cy="5832648"/>
          </a:xfrm>
        </p:spPr>
        <p:txBody>
          <a:bodyPr/>
          <a:lstStyle/>
          <a:p>
            <a:pPr marL="0" indent="0" algn="ctr">
              <a:buNone/>
            </a:pPr>
            <a:r>
              <a:rPr lang="ru-RU" sz="2400" dirty="0" smtClean="0">
                <a:latin typeface="+mn-lt"/>
              </a:rPr>
              <a:t>Образовательная область</a:t>
            </a:r>
            <a:br>
              <a:rPr lang="ru-RU" sz="2400" dirty="0" smtClean="0">
                <a:latin typeface="+mn-lt"/>
              </a:rPr>
            </a:br>
            <a:r>
              <a:rPr lang="ru-RU" sz="2400" dirty="0" smtClean="0">
                <a:latin typeface="+mn-lt"/>
              </a:rPr>
              <a:t>«ХУДОЖЕСТВЕННО-ЭСТЕТИЧЕСКОЕ РАЗВИТИЕ»</a:t>
            </a:r>
            <a:br>
              <a:rPr lang="ru-RU" sz="2400" dirty="0" smtClean="0">
                <a:latin typeface="+mn-lt"/>
              </a:rPr>
            </a:br>
            <a:r>
              <a:rPr lang="ru-RU" sz="1800" dirty="0" smtClean="0">
                <a:effectLst/>
              </a:rPr>
              <a:t>включает подразделы:</a:t>
            </a:r>
            <a:br>
              <a:rPr lang="ru-RU" sz="1800" dirty="0" smtClean="0">
                <a:effectLst/>
              </a:rPr>
            </a:br>
            <a:r>
              <a:rPr lang="ru-RU" sz="1800" dirty="0" smtClean="0">
                <a:effectLst/>
              </a:rPr>
              <a:t/>
            </a:r>
            <a:br>
              <a:rPr lang="ru-RU" sz="1800" dirty="0" smtClean="0">
                <a:effectLst/>
              </a:rPr>
            </a:br>
            <a:r>
              <a:rPr lang="ru-RU" sz="1800" dirty="0" smtClean="0">
                <a:effectLst/>
              </a:rPr>
              <a:t>- приобщение к искусству;</a:t>
            </a:r>
            <a:br>
              <a:rPr lang="ru-RU" sz="1800" dirty="0" smtClean="0">
                <a:effectLst/>
              </a:rPr>
            </a:br>
            <a:r>
              <a:rPr lang="ru-RU" sz="1800" dirty="0" smtClean="0">
                <a:effectLst/>
              </a:rPr>
              <a:t/>
            </a:r>
            <a:br>
              <a:rPr lang="ru-RU" sz="1800" dirty="0" smtClean="0">
                <a:effectLst/>
              </a:rPr>
            </a:br>
            <a:r>
              <a:rPr lang="ru-RU" sz="1800" dirty="0" smtClean="0">
                <a:effectLst/>
              </a:rPr>
              <a:t>- изобразительная деятельность: рисование, лепка, аппликация (3 – 7 лет), народное декоративно-прикладное искусство (4 – 7 лет), прикладное творчество (5 – 7 лет);</a:t>
            </a:r>
            <a:br>
              <a:rPr lang="ru-RU" sz="1800" dirty="0" smtClean="0">
                <a:effectLst/>
              </a:rPr>
            </a:br>
            <a:r>
              <a:rPr lang="ru-RU" sz="1800" dirty="0" smtClean="0">
                <a:effectLst/>
              </a:rPr>
              <a:t/>
            </a:r>
            <a:br>
              <a:rPr lang="ru-RU" sz="1800" dirty="0" smtClean="0">
                <a:effectLst/>
              </a:rPr>
            </a:br>
            <a:r>
              <a:rPr lang="ru-RU" sz="1800" dirty="0" smtClean="0">
                <a:effectLst/>
              </a:rPr>
              <a:t>- конструктивная деятельность;</a:t>
            </a:r>
            <a:br>
              <a:rPr lang="ru-RU" sz="1800" dirty="0" smtClean="0">
                <a:effectLst/>
              </a:rPr>
            </a:br>
            <a:r>
              <a:rPr lang="ru-RU" sz="1800" dirty="0" smtClean="0">
                <a:effectLst/>
              </a:rPr>
              <a:t/>
            </a:r>
            <a:br>
              <a:rPr lang="ru-RU" sz="1800" dirty="0" smtClean="0">
                <a:effectLst/>
              </a:rPr>
            </a:br>
            <a:r>
              <a:rPr lang="ru-RU" sz="1800" dirty="0" smtClean="0">
                <a:effectLst/>
              </a:rPr>
              <a:t>- музыкальная деятельность: слушание музыки, пение, песенное творчество (3 – 7 лет), музыкально-ритмические движения, музыкально-игровое и танцевальное творчество (5 – 7 лет), игра на детских музыкальных инструментах (3 – 7 лет);</a:t>
            </a:r>
            <a:br>
              <a:rPr lang="ru-RU" sz="1800" dirty="0" smtClean="0">
                <a:effectLst/>
              </a:rPr>
            </a:br>
            <a:r>
              <a:rPr lang="ru-RU" sz="1800" dirty="0" smtClean="0">
                <a:effectLst/>
              </a:rPr>
              <a:t/>
            </a:r>
            <a:br>
              <a:rPr lang="ru-RU" sz="1800" dirty="0" smtClean="0">
                <a:effectLst/>
              </a:rPr>
            </a:br>
            <a:r>
              <a:rPr lang="ru-RU" sz="1800" dirty="0" smtClean="0">
                <a:effectLst/>
              </a:rPr>
              <a:t>- театрализованная деятельность;</a:t>
            </a:r>
            <a:br>
              <a:rPr lang="ru-RU" sz="1800" dirty="0" smtClean="0">
                <a:effectLst/>
              </a:rPr>
            </a:br>
            <a:r>
              <a:rPr lang="ru-RU" sz="1800" dirty="0" smtClean="0">
                <a:effectLst/>
              </a:rPr>
              <a:t/>
            </a:r>
            <a:br>
              <a:rPr lang="ru-RU" sz="1800" dirty="0" smtClean="0">
                <a:effectLst/>
              </a:rPr>
            </a:br>
            <a:r>
              <a:rPr lang="ru-RU" sz="1800" dirty="0" smtClean="0">
                <a:effectLst/>
              </a:rPr>
              <a:t>- культурно-досуговая деятельность.</a:t>
            </a:r>
            <a:endParaRPr lang="ru-RU" sz="1800" dirty="0">
              <a:latin typeface="+mn-lt"/>
            </a:endParaRPr>
          </a:p>
        </p:txBody>
      </p:sp>
    </p:spTree>
    <p:extLst>
      <p:ext uri="{BB962C8B-B14F-4D97-AF65-F5344CB8AC3E}">
        <p14:creationId xmlns:p14="http://schemas.microsoft.com/office/powerpoint/2010/main" val="348029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048672"/>
          </a:xfrm>
        </p:spPr>
        <p:txBody>
          <a:bodyPr/>
          <a:lstStyle/>
          <a:p>
            <a:pPr marL="0" indent="0" algn="ctr">
              <a:buNone/>
            </a:pPr>
            <a:r>
              <a:rPr lang="ru-RU" sz="2400" dirty="0" smtClean="0">
                <a:latin typeface="+mn-lt"/>
              </a:rPr>
              <a:t>Образовательная область</a:t>
            </a:r>
            <a:br>
              <a:rPr lang="ru-RU" sz="2400" dirty="0" smtClean="0">
                <a:latin typeface="+mn-lt"/>
              </a:rPr>
            </a:br>
            <a:r>
              <a:rPr lang="ru-RU" sz="2400" dirty="0" smtClean="0">
                <a:latin typeface="+mn-lt"/>
              </a:rPr>
              <a:t> </a:t>
            </a:r>
            <a:br>
              <a:rPr lang="ru-RU" sz="2400" dirty="0" smtClean="0">
                <a:latin typeface="+mn-lt"/>
              </a:rPr>
            </a:br>
            <a:r>
              <a:rPr lang="ru-RU" sz="2400" dirty="0" smtClean="0">
                <a:latin typeface="+mn-lt"/>
              </a:rPr>
              <a:t>«ФИЗИЧЕСКОЕ РАЗВИТИЕ»</a:t>
            </a:r>
            <a:br>
              <a:rPr lang="ru-RU" sz="2400" dirty="0" smtClean="0">
                <a:latin typeface="+mn-lt"/>
              </a:rPr>
            </a:br>
            <a:r>
              <a:rPr lang="ru-RU" sz="2400" dirty="0" smtClean="0">
                <a:latin typeface="+mn-lt"/>
              </a:rPr>
              <a:t/>
            </a:r>
            <a:br>
              <a:rPr lang="ru-RU" sz="2400" dirty="0" smtClean="0">
                <a:latin typeface="+mn-lt"/>
              </a:rPr>
            </a:br>
            <a:r>
              <a:rPr lang="ru-RU" sz="1800" dirty="0" smtClean="0">
                <a:effectLst/>
              </a:rPr>
              <a:t>включает подразделы:</a:t>
            </a:r>
            <a:br>
              <a:rPr lang="ru-RU" sz="1800" dirty="0" smtClean="0">
                <a:effectLst/>
              </a:rPr>
            </a:br>
            <a:r>
              <a:rPr lang="ru-RU" sz="1800" dirty="0" smtClean="0">
                <a:effectLst/>
              </a:rPr>
              <a:t/>
            </a:r>
            <a:br>
              <a:rPr lang="ru-RU" sz="1800" dirty="0" smtClean="0">
                <a:effectLst/>
              </a:rPr>
            </a:br>
            <a:r>
              <a:rPr lang="ru-RU" sz="2000" dirty="0" smtClean="0">
                <a:effectLst/>
              </a:rPr>
              <a:t>- основная гимнастика;</a:t>
            </a:r>
            <a:br>
              <a:rPr lang="ru-RU" sz="2000" dirty="0" smtClean="0">
                <a:effectLst/>
              </a:rPr>
            </a:br>
            <a:r>
              <a:rPr lang="ru-RU" sz="2000" dirty="0" smtClean="0">
                <a:effectLst/>
              </a:rPr>
              <a:t/>
            </a:r>
            <a:br>
              <a:rPr lang="ru-RU" sz="2000" dirty="0" smtClean="0">
                <a:effectLst/>
              </a:rPr>
            </a:br>
            <a:r>
              <a:rPr lang="ru-RU" sz="2000" dirty="0" smtClean="0">
                <a:effectLst/>
              </a:rPr>
              <a:t>- подвижные игры;</a:t>
            </a:r>
            <a:br>
              <a:rPr lang="ru-RU" sz="2000" dirty="0" smtClean="0">
                <a:effectLst/>
              </a:rPr>
            </a:br>
            <a:r>
              <a:rPr lang="ru-RU" sz="2000" dirty="0" smtClean="0">
                <a:effectLst/>
              </a:rPr>
              <a:t/>
            </a:r>
            <a:br>
              <a:rPr lang="ru-RU" sz="2000" dirty="0" smtClean="0">
                <a:effectLst/>
              </a:rPr>
            </a:br>
            <a:r>
              <a:rPr lang="ru-RU" sz="2000" dirty="0" smtClean="0">
                <a:effectLst/>
              </a:rPr>
              <a:t>- спортивные упражнения (3 – 7 лет);</a:t>
            </a:r>
            <a:br>
              <a:rPr lang="ru-RU" sz="2000" dirty="0" smtClean="0">
                <a:effectLst/>
              </a:rPr>
            </a:br>
            <a:r>
              <a:rPr lang="ru-RU" sz="2000" dirty="0" smtClean="0">
                <a:effectLst/>
              </a:rPr>
              <a:t/>
            </a:r>
            <a:br>
              <a:rPr lang="ru-RU" sz="2000" dirty="0" smtClean="0">
                <a:effectLst/>
              </a:rPr>
            </a:br>
            <a:r>
              <a:rPr lang="ru-RU" sz="2000" dirty="0" smtClean="0">
                <a:effectLst/>
              </a:rPr>
              <a:t>- спортивные игры (5 – 7 лет);</a:t>
            </a:r>
            <a:br>
              <a:rPr lang="ru-RU" sz="2000" dirty="0" smtClean="0">
                <a:effectLst/>
              </a:rPr>
            </a:br>
            <a:r>
              <a:rPr lang="ru-RU" sz="2000" dirty="0" smtClean="0">
                <a:effectLst/>
              </a:rPr>
              <a:t/>
            </a:r>
            <a:br>
              <a:rPr lang="ru-RU" sz="2000" dirty="0" smtClean="0">
                <a:effectLst/>
              </a:rPr>
            </a:br>
            <a:r>
              <a:rPr lang="ru-RU" sz="2000" dirty="0" smtClean="0">
                <a:effectLst/>
              </a:rPr>
              <a:t>- формирование основ здорового образа жизни;</a:t>
            </a:r>
            <a:br>
              <a:rPr lang="ru-RU" sz="2000" dirty="0" smtClean="0">
                <a:effectLst/>
              </a:rPr>
            </a:br>
            <a:r>
              <a:rPr lang="ru-RU" sz="2000" dirty="0" smtClean="0">
                <a:effectLst/>
              </a:rPr>
              <a:t/>
            </a:r>
            <a:br>
              <a:rPr lang="ru-RU" sz="2000" dirty="0" smtClean="0">
                <a:effectLst/>
              </a:rPr>
            </a:br>
            <a:r>
              <a:rPr lang="ru-RU" sz="2000" dirty="0" smtClean="0">
                <a:effectLst/>
              </a:rPr>
              <a:t>- активный отдых (3 – 7 лет).</a:t>
            </a:r>
            <a:endParaRPr lang="ru-RU" sz="2000" dirty="0">
              <a:latin typeface="+mn-lt"/>
            </a:endParaRPr>
          </a:p>
        </p:txBody>
      </p:sp>
    </p:spTree>
    <p:extLst>
      <p:ext uri="{BB962C8B-B14F-4D97-AF65-F5344CB8AC3E}">
        <p14:creationId xmlns:p14="http://schemas.microsoft.com/office/powerpoint/2010/main" val="6047795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048672"/>
          </a:xfrm>
        </p:spPr>
        <p:txBody>
          <a:bodyPr/>
          <a:lstStyle/>
          <a:p>
            <a:pPr marL="0" indent="0" algn="ctr">
              <a:buNone/>
            </a:pPr>
            <a:r>
              <a:rPr lang="ru-RU" sz="1800" dirty="0" smtClean="0">
                <a:latin typeface="+mn-lt"/>
              </a:rPr>
              <a:t/>
            </a:r>
            <a:br>
              <a:rPr lang="ru-RU" sz="1800" dirty="0" smtClean="0">
                <a:latin typeface="+mn-lt"/>
              </a:rPr>
            </a:br>
            <a:r>
              <a:rPr lang="ru-RU" sz="1800" dirty="0" smtClean="0">
                <a:latin typeface="+mn-lt"/>
              </a:rPr>
              <a:t>ПЛАНИРУЕМЫЕ  РЕЗУЛЬТАТЫ  ОСВОЕНИЯ  ПРОГРАММЫ</a:t>
            </a:r>
            <a:br>
              <a:rPr lang="ru-RU" sz="1800" dirty="0" smtClean="0">
                <a:latin typeface="+mn-lt"/>
              </a:rPr>
            </a:br>
            <a:r>
              <a:rPr lang="ru-RU" sz="1800" dirty="0" smtClean="0">
                <a:latin typeface="+mn-lt"/>
              </a:rPr>
              <a:t/>
            </a:r>
            <a:br>
              <a:rPr lang="ru-RU" sz="1800" dirty="0" smtClean="0">
                <a:latin typeface="+mn-lt"/>
              </a:rPr>
            </a:br>
            <a:r>
              <a:rPr lang="ru-RU" sz="1800" b="0" dirty="0">
                <a:effectLst/>
                <a:latin typeface="+mn-lt"/>
              </a:rPr>
              <a:t>В соответствии с ФГОС ДО специфика дошкольного детства (гибкость, пластичность развития ребенка, высокий разброс вариантов его развития, его непосредственность и непроизвольность) и системные особенности дошкольного образования не позволяют требовать от ребенка дошкольного возраста конкретных образовательных достижений. </a:t>
            </a:r>
            <a:r>
              <a:rPr lang="ru-RU" sz="1800" b="0" dirty="0" smtClean="0">
                <a:effectLst/>
                <a:latin typeface="+mn-lt"/>
              </a:rPr>
              <a:t/>
            </a:r>
            <a:br>
              <a:rPr lang="ru-RU" sz="1800" b="0" dirty="0" smtClean="0">
                <a:effectLst/>
                <a:latin typeface="+mn-lt"/>
              </a:rPr>
            </a:br>
            <a:r>
              <a:rPr lang="ru-RU" sz="1800" b="0" dirty="0">
                <a:effectLst/>
                <a:latin typeface="+mn-lt"/>
              </a:rPr>
              <a:t/>
            </a:r>
            <a:br>
              <a:rPr lang="ru-RU" sz="1800" b="0" dirty="0">
                <a:effectLst/>
                <a:latin typeface="+mn-lt"/>
              </a:rPr>
            </a:br>
            <a:r>
              <a:rPr lang="ru-RU" sz="1800" b="0" dirty="0" smtClean="0">
                <a:effectLst/>
                <a:latin typeface="+mn-lt"/>
              </a:rPr>
              <a:t>Поэтому </a:t>
            </a:r>
            <a:r>
              <a:rPr lang="ru-RU" sz="1800" b="0" dirty="0">
                <a:effectLst/>
                <a:latin typeface="+mn-lt"/>
              </a:rPr>
              <a:t>результаты освоения Программы </a:t>
            </a:r>
            <a:r>
              <a:rPr lang="ru-RU" sz="1800" b="0" dirty="0" smtClean="0">
                <a:effectLst/>
                <a:latin typeface="+mn-lt"/>
              </a:rPr>
              <a:t>представляют </a:t>
            </a:r>
            <a:r>
              <a:rPr lang="ru-RU" sz="1800" b="0" dirty="0">
                <a:effectLst/>
                <a:latin typeface="+mn-lt"/>
              </a:rPr>
              <a:t>собой возрастные характеристики возможных достижений ребенка </a:t>
            </a:r>
            <a:r>
              <a:rPr lang="ru-RU" sz="1800" b="0" dirty="0" smtClean="0">
                <a:effectLst/>
                <a:latin typeface="+mn-lt"/>
              </a:rPr>
              <a:t>дошкольного возраста на разных возрастных этапах и к завершению </a:t>
            </a:r>
            <a:r>
              <a:rPr lang="ru-RU" sz="1800" b="0" dirty="0">
                <a:effectLst/>
                <a:latin typeface="+mn-lt"/>
              </a:rPr>
              <a:t>дошкольного образования</a:t>
            </a:r>
            <a:r>
              <a:rPr lang="ru-RU" sz="1800" b="0" dirty="0" smtClean="0">
                <a:effectLst/>
                <a:latin typeface="+mn-lt"/>
              </a:rPr>
              <a:t>.</a:t>
            </a:r>
            <a:br>
              <a:rPr lang="ru-RU" sz="1800" b="0" dirty="0" smtClean="0">
                <a:effectLst/>
                <a:latin typeface="+mn-lt"/>
              </a:rPr>
            </a:br>
            <a:r>
              <a:rPr lang="ru-RU" sz="1800" b="0" dirty="0">
                <a:effectLst/>
                <a:latin typeface="+mn-lt"/>
              </a:rPr>
              <a:t/>
            </a:r>
            <a:br>
              <a:rPr lang="ru-RU" sz="1800" b="0" dirty="0">
                <a:effectLst/>
                <a:latin typeface="+mn-lt"/>
              </a:rPr>
            </a:br>
            <a:r>
              <a:rPr lang="ru-RU" sz="1800" b="0" dirty="0">
                <a:effectLst/>
                <a:latin typeface="+mn-lt"/>
              </a:rPr>
              <a:t>         Целевые ориентиры дошкольного образования, представленные в ФГОС ДО, следует рассматривать как социально-нормативные возраст­ные характеристики возможных достижений ребенка. Это ориентир для педагогов и родителей, обозначающий направленность воспитательной деятельности взрослых.</a:t>
            </a:r>
            <a:br>
              <a:rPr lang="ru-RU" sz="1800" b="0" dirty="0">
                <a:effectLst/>
                <a:latin typeface="+mn-lt"/>
              </a:rPr>
            </a:br>
            <a:endParaRPr lang="ru-RU" sz="1800" b="0" dirty="0">
              <a:latin typeface="+mn-lt"/>
            </a:endParaRPr>
          </a:p>
        </p:txBody>
      </p:sp>
    </p:spTree>
    <p:extLst>
      <p:ext uri="{BB962C8B-B14F-4D97-AF65-F5344CB8AC3E}">
        <p14:creationId xmlns:p14="http://schemas.microsoft.com/office/powerpoint/2010/main" val="2370654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048672"/>
          </a:xfrm>
        </p:spPr>
        <p:txBody>
          <a:bodyPr/>
          <a:lstStyle/>
          <a:p>
            <a:pPr marL="0" indent="0" algn="l">
              <a:buNone/>
            </a:pPr>
            <a:r>
              <a:rPr lang="ru-RU" sz="1800" dirty="0" smtClean="0">
                <a:latin typeface="+mn-lt"/>
              </a:rPr>
              <a:t>Планируемые результаты в раннем возрасте (к трём годам</a:t>
            </a:r>
            <a:r>
              <a:rPr lang="ru-RU" sz="1800" dirty="0" smtClean="0">
                <a:latin typeface="+mn-lt"/>
              </a:rPr>
              <a:t>)</a:t>
            </a:r>
            <a:r>
              <a:rPr lang="en-US" sz="1800" dirty="0" smtClean="0">
                <a:latin typeface="+mn-lt"/>
              </a:rPr>
              <a:t/>
            </a:r>
            <a:br>
              <a:rPr lang="en-US" sz="1800" dirty="0" smtClean="0">
                <a:latin typeface="+mn-lt"/>
              </a:rPr>
            </a:br>
            <a:r>
              <a:rPr lang="ru-RU" sz="1800" dirty="0" smtClean="0">
                <a:latin typeface="+mn-lt"/>
              </a:rPr>
              <a:t/>
            </a:r>
            <a:br>
              <a:rPr lang="ru-RU" sz="1800" dirty="0" smtClean="0">
                <a:latin typeface="+mn-lt"/>
              </a:rPr>
            </a:br>
            <a:r>
              <a:rPr lang="ru-RU" sz="1600" dirty="0">
                <a:effectLst/>
              </a:rPr>
              <a:t>- у ребёнка развита крупная моторика, он активно использует освоенные ранее движения, начинает осваивать бег, прыжки, повторяет за взрослым простые имитационные упражнения, понимает указания взрослого, выполняет движения по зрительному и звуковому ориентирам; с желанием играет в подвижные игры;</a:t>
            </a:r>
            <a:br>
              <a:rPr lang="ru-RU" sz="1600" dirty="0">
                <a:effectLst/>
              </a:rPr>
            </a:br>
            <a:r>
              <a:rPr lang="ru-RU" sz="1600" dirty="0">
                <a:effectLst/>
              </a:rPr>
              <a:t>- ребёнок демонстрирует элементарные культурно-гигиенические навыки, владеет простейшими навыками самообслуживания (одевание, раздевание, самостоятельно ест и тому подобное);</a:t>
            </a:r>
            <a:br>
              <a:rPr lang="ru-RU" sz="1600" dirty="0">
                <a:effectLst/>
              </a:rPr>
            </a:br>
            <a:r>
              <a:rPr lang="ru-RU" sz="1600" dirty="0">
                <a:effectLst/>
              </a:rPr>
              <a:t>- ребёнок стремится к общению со взрослыми, реагирует на их настроение;</a:t>
            </a:r>
            <a:br>
              <a:rPr lang="ru-RU" sz="1600" dirty="0">
                <a:effectLst/>
              </a:rPr>
            </a:br>
            <a:r>
              <a:rPr lang="ru-RU" sz="1600" dirty="0">
                <a:effectLst/>
              </a:rPr>
              <a:t>- ребёнок проявляет интерес к сверстникам; наблюдает за их действиями и подражает им; играет рядом;</a:t>
            </a:r>
            <a:br>
              <a:rPr lang="ru-RU" sz="1600" dirty="0">
                <a:effectLst/>
              </a:rPr>
            </a:br>
            <a:r>
              <a:rPr lang="ru-RU" sz="1600" dirty="0">
                <a:effectLst/>
              </a:rPr>
              <a:t>- ребёнок понимает и выполняет простые поручения взрослого;</a:t>
            </a:r>
            <a:br>
              <a:rPr lang="ru-RU" sz="1600" dirty="0">
                <a:effectLst/>
              </a:rPr>
            </a:br>
            <a:r>
              <a:rPr lang="ru-RU" sz="1600" dirty="0">
                <a:effectLst/>
              </a:rPr>
              <a:t>- ребёнок стремится проявлять самостоятельность в бытовом и игровом поведении;</a:t>
            </a:r>
            <a:br>
              <a:rPr lang="ru-RU" sz="1600" dirty="0">
                <a:effectLst/>
              </a:rPr>
            </a:br>
            <a:r>
              <a:rPr lang="ru-RU" sz="1600" dirty="0">
                <a:effectLst/>
              </a:rPr>
              <a:t>- ребёнок способен направлять свои действия на достижение простой, самостоятельно поставленной цели; знает, с помощью каких средств и в какой последовательности продвигаться к цели;</a:t>
            </a:r>
            <a:br>
              <a:rPr lang="ru-RU" sz="1600" dirty="0">
                <a:effectLst/>
              </a:rPr>
            </a:br>
            <a:r>
              <a:rPr lang="ru-RU" sz="1600" dirty="0">
                <a:effectLst/>
              </a:rPr>
              <a:t>- ребёнок владеет активной речью, использует в общении разные части речи, простые предложения из 4-х слов и более, включенные в общение; может обращаться с вопросами и просьбами;</a:t>
            </a:r>
            <a:br>
              <a:rPr lang="ru-RU" sz="1600" dirty="0">
                <a:effectLst/>
              </a:rPr>
            </a:br>
            <a:r>
              <a:rPr lang="ru-RU" sz="1600" dirty="0">
                <a:effectLst/>
              </a:rPr>
              <a:t>- ребёнок проявляет интерес к стихам, сказкам, повторяет отдельные слова и фразы за взрослым;</a:t>
            </a:r>
            <a:br>
              <a:rPr lang="ru-RU" sz="1600" dirty="0">
                <a:effectLst/>
              </a:rPr>
            </a:br>
            <a:endParaRPr lang="ru-RU" sz="1600" dirty="0">
              <a:effectLst/>
            </a:endParaRPr>
          </a:p>
        </p:txBody>
      </p:sp>
    </p:spTree>
    <p:extLst>
      <p:ext uri="{BB962C8B-B14F-4D97-AF65-F5344CB8AC3E}">
        <p14:creationId xmlns:p14="http://schemas.microsoft.com/office/powerpoint/2010/main" val="2059764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048672"/>
          </a:xfrm>
        </p:spPr>
        <p:txBody>
          <a:bodyPr/>
          <a:lstStyle/>
          <a:p>
            <a:pPr marL="0" indent="0" algn="l">
              <a:buNone/>
            </a:pPr>
            <a:r>
              <a:rPr lang="ru-RU" sz="1800" dirty="0" smtClean="0">
                <a:latin typeface="+mn-lt"/>
              </a:rPr>
              <a:t>Планируемые результаты в раннем возрасте (к трём годам</a:t>
            </a:r>
            <a:r>
              <a:rPr lang="ru-RU" sz="1800" dirty="0" smtClean="0">
                <a:latin typeface="+mn-lt"/>
              </a:rPr>
              <a:t>)</a:t>
            </a:r>
            <a:r>
              <a:rPr lang="en-US" sz="1800" dirty="0" smtClean="0">
                <a:latin typeface="+mn-lt"/>
              </a:rPr>
              <a:t/>
            </a:r>
            <a:br>
              <a:rPr lang="en-US" sz="1800" dirty="0" smtClean="0">
                <a:latin typeface="+mn-lt"/>
              </a:rPr>
            </a:br>
            <a:r>
              <a:rPr lang="ru-RU" sz="1800" dirty="0" smtClean="0">
                <a:latin typeface="+mn-lt"/>
              </a:rPr>
              <a:t/>
            </a:r>
            <a:br>
              <a:rPr lang="ru-RU" sz="1800" dirty="0" smtClean="0">
                <a:latin typeface="+mn-lt"/>
              </a:rPr>
            </a:br>
            <a:r>
              <a:rPr lang="ru-RU" sz="1400" dirty="0">
                <a:effectLst/>
              </a:rPr>
              <a:t>- ребёнок рассматривает картинки, показывает и называет предметы, изображённые на них;</a:t>
            </a:r>
            <a:br>
              <a:rPr lang="ru-RU" sz="1400" dirty="0">
                <a:effectLst/>
              </a:rPr>
            </a:br>
            <a:r>
              <a:rPr lang="ru-RU" sz="1400" dirty="0">
                <a:effectLst/>
              </a:rPr>
              <a:t>- ребёнок различает и называет основные цвета, формы предметов, ориентируется в основных пространственных и временных отношениях;</a:t>
            </a:r>
            <a:br>
              <a:rPr lang="ru-RU" sz="1400" dirty="0">
                <a:effectLst/>
              </a:rPr>
            </a:br>
            <a:r>
              <a:rPr lang="ru-RU" sz="1400" dirty="0">
                <a:effectLst/>
              </a:rPr>
              <a:t>- ребёнок осуществляет поисковые и обследовательские действия;</a:t>
            </a:r>
            <a:br>
              <a:rPr lang="ru-RU" sz="1400" dirty="0">
                <a:effectLst/>
              </a:rPr>
            </a:br>
            <a:r>
              <a:rPr lang="ru-RU" sz="1400" dirty="0">
                <a:effectLst/>
              </a:rPr>
              <a:t>- ребёнок знает основные особенности внешнего облика человека, его деятельности; своё имя, имена близких; демонстрирует первоначальные представления о населённом пункте, в котором живёт (город, село и так далее);</a:t>
            </a:r>
            <a:br>
              <a:rPr lang="ru-RU" sz="1400" dirty="0">
                <a:effectLst/>
              </a:rPr>
            </a:br>
            <a:r>
              <a:rPr lang="ru-RU" sz="1400" dirty="0">
                <a:effectLst/>
              </a:rPr>
              <a:t>- ребёнок имеет представления об объектах живой и неживой природы ближайшего окружения и их особенностях, проявляет положительное отношение и интерес к взаимодействию с природой, наблюдает за явлениями природы, старается не причинять вред живым объектам;</a:t>
            </a:r>
            <a:br>
              <a:rPr lang="ru-RU" sz="1400" dirty="0">
                <a:effectLst/>
              </a:rPr>
            </a:br>
            <a:r>
              <a:rPr lang="ru-RU" sz="1400" dirty="0">
                <a:effectLst/>
              </a:rPr>
              <a:t>- ребёнок с удовольствием слушает музыку, подпевает, выполняет простые танцевальные движения;</a:t>
            </a:r>
            <a:br>
              <a:rPr lang="ru-RU" sz="1400" dirty="0">
                <a:effectLst/>
              </a:rPr>
            </a:br>
            <a:r>
              <a:rPr lang="ru-RU" sz="1400" dirty="0">
                <a:effectLst/>
              </a:rPr>
              <a:t>- ребёнок эмоционально откликается на красоту природы и произведения искусства;</a:t>
            </a:r>
            <a:br>
              <a:rPr lang="ru-RU" sz="1400" dirty="0">
                <a:effectLst/>
              </a:rPr>
            </a:br>
            <a:r>
              <a:rPr lang="ru-RU" sz="1400" dirty="0">
                <a:effectLst/>
              </a:rPr>
              <a:t>- ребёнок осваивает основы изобразительной деятельности (лепка, рисование) и конструирования: может выполнять уже довольно сложные постройки (гараж, дорогу к нему, забор) и играть с ними; рисует дорожки, дождик, шарики; лепит палочки, колечки, лепёшки;</a:t>
            </a:r>
            <a:br>
              <a:rPr lang="ru-RU" sz="1400" dirty="0">
                <a:effectLst/>
              </a:rPr>
            </a:br>
            <a:r>
              <a:rPr lang="ru-RU" sz="1400" dirty="0">
                <a:effectLst/>
              </a:rPr>
              <a:t>- ребёнок активно действует с окружающими предметами, знает названия, свойства и назначение многих предметов, находящихся в его повседневном обиходе;</a:t>
            </a:r>
            <a:br>
              <a:rPr lang="ru-RU" sz="1400" dirty="0">
                <a:effectLst/>
              </a:rPr>
            </a:br>
            <a:r>
              <a:rPr lang="ru-RU" sz="1400" dirty="0">
                <a:effectLst/>
              </a:rPr>
              <a:t>- ребёнок в играх отображает действия окружающих («готовит обед», «ухаживает за больным» и другое), воспроизводит не только их последовательность и взаимосвязь, но и социальные отношения (ласково обращается с куклой, делает ей замечания), заранее определяет цель («Я буду лечить куклу»).</a:t>
            </a:r>
          </a:p>
        </p:txBody>
      </p:sp>
    </p:spTree>
    <p:extLst>
      <p:ext uri="{BB962C8B-B14F-4D97-AF65-F5344CB8AC3E}">
        <p14:creationId xmlns:p14="http://schemas.microsoft.com/office/powerpoint/2010/main" val="16052675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264696"/>
          </a:xfrm>
        </p:spPr>
        <p:txBody>
          <a:bodyPr/>
          <a:lstStyle/>
          <a:p>
            <a:pPr marL="0" indent="0" algn="l">
              <a:buNone/>
            </a:pPr>
            <a:r>
              <a:rPr lang="ru-RU" sz="1800" dirty="0"/>
              <a:t>Планируемые результаты в </a:t>
            </a:r>
            <a:r>
              <a:rPr lang="ru-RU" sz="1800" dirty="0" smtClean="0"/>
              <a:t>дошкольном </a:t>
            </a:r>
            <a:r>
              <a:rPr lang="ru-RU" sz="1800" dirty="0"/>
              <a:t>возрасте (к </a:t>
            </a:r>
            <a:r>
              <a:rPr lang="ru-RU" sz="1800" dirty="0" smtClean="0"/>
              <a:t>четырём </a:t>
            </a:r>
            <a:r>
              <a:rPr lang="ru-RU" sz="1800" dirty="0"/>
              <a:t>годам</a:t>
            </a:r>
            <a:r>
              <a:rPr lang="ru-RU" sz="1800" dirty="0" smtClean="0"/>
              <a:t>)</a:t>
            </a:r>
            <a:br>
              <a:rPr lang="ru-RU" sz="1800" dirty="0" smtClean="0"/>
            </a:br>
            <a:r>
              <a:rPr lang="en-US" sz="1800" dirty="0"/>
              <a:t/>
            </a:r>
            <a:br>
              <a:rPr lang="en-US" sz="1800" dirty="0"/>
            </a:br>
            <a:r>
              <a:rPr lang="ru-RU" sz="1600" dirty="0">
                <a:effectLst/>
              </a:rPr>
              <a:t>- ребёнок демонстрирует положительное отношение к разнообразным физическим упражнениям, проявляет избирательный интерес к отдельным двигательным действиям (бросание и ловля мяча, ходьба, бег, прыжки) и подвижным играм;</a:t>
            </a:r>
            <a:br>
              <a:rPr lang="ru-RU" sz="1600" dirty="0">
                <a:effectLst/>
              </a:rPr>
            </a:br>
            <a:r>
              <a:rPr lang="ru-RU" sz="1600" dirty="0">
                <a:effectLst/>
              </a:rPr>
              <a:t>- ребёнок проявляет элементы самостоятельности в двигательной деятельности, с интересом включается в подвижные игры, стремится к выполнению правил и основных ролей в игре, выполняет простейшие правила построения и перестроения, выполняет ритмические упражнения под музыку;</a:t>
            </a:r>
            <a:br>
              <a:rPr lang="ru-RU" sz="1600" dirty="0">
                <a:effectLst/>
              </a:rPr>
            </a:br>
            <a:r>
              <a:rPr lang="ru-RU" sz="1600" dirty="0">
                <a:effectLst/>
              </a:rPr>
              <a:t>- ребёнок демонстрирует координацию движений при выполнении упражнений, сохраняет равновесие при ходьбе, беге, прыжках, способен реагировать на сигналы, переключаться с одного движения на другое, выполнять движения в общем для всех темпе;</a:t>
            </a:r>
            <a:br>
              <a:rPr lang="ru-RU" sz="1600" dirty="0">
                <a:effectLst/>
              </a:rPr>
            </a:br>
            <a:r>
              <a:rPr lang="ru-RU" sz="1600" dirty="0">
                <a:effectLst/>
              </a:rPr>
              <a:t>- ребёнок владеет культурно-гигиеническими навыками: умывание, одевание и тому подобное, соблюдает требования гигиены, имеет первичные представления о факторах, положительно влияющих на здоровье;</a:t>
            </a:r>
            <a:br>
              <a:rPr lang="ru-RU" sz="1600" dirty="0">
                <a:effectLst/>
              </a:rPr>
            </a:br>
            <a:r>
              <a:rPr lang="ru-RU" sz="1600" dirty="0">
                <a:effectLst/>
              </a:rPr>
              <a:t>- ребёнок проявляет доверие к миру, положительно оценивает себя, говорит о себе в первом лице;</a:t>
            </a:r>
            <a:br>
              <a:rPr lang="ru-RU" sz="1600" dirty="0">
                <a:effectLst/>
              </a:rPr>
            </a:br>
            <a:r>
              <a:rPr lang="ru-RU" sz="1600" dirty="0">
                <a:effectLst/>
              </a:rPr>
              <a:t>- ребёнок откликается эмоционально на ярко выраженное состояние близких и сверстников по показу и побуждению взрослых; дружелюбно настроен в отношении других детей;</a:t>
            </a:r>
            <a:br>
              <a:rPr lang="ru-RU" sz="1600" dirty="0">
                <a:effectLst/>
              </a:rPr>
            </a:br>
            <a:r>
              <a:rPr lang="ru-RU" sz="1600" dirty="0">
                <a:effectLst/>
              </a:rPr>
              <a:t/>
            </a:r>
            <a:br>
              <a:rPr lang="ru-RU" sz="1600" dirty="0">
                <a:effectLst/>
              </a:rPr>
            </a:br>
            <a:endParaRPr lang="ru-RU" sz="1600" b="0" dirty="0">
              <a:latin typeface="+mn-lt"/>
            </a:endParaRPr>
          </a:p>
        </p:txBody>
      </p:sp>
    </p:spTree>
    <p:extLst>
      <p:ext uri="{BB962C8B-B14F-4D97-AF65-F5344CB8AC3E}">
        <p14:creationId xmlns:p14="http://schemas.microsoft.com/office/powerpoint/2010/main" val="510570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264696"/>
          </a:xfrm>
        </p:spPr>
        <p:txBody>
          <a:bodyPr/>
          <a:lstStyle/>
          <a:p>
            <a:pPr marL="0" indent="0" algn="l">
              <a:buNone/>
            </a:pPr>
            <a:r>
              <a:rPr lang="ru-RU" sz="1800" dirty="0"/>
              <a:t>Планируемые результаты в </a:t>
            </a:r>
            <a:r>
              <a:rPr lang="ru-RU" sz="1800" dirty="0" smtClean="0"/>
              <a:t>дошкольном </a:t>
            </a:r>
            <a:r>
              <a:rPr lang="ru-RU" sz="1800" dirty="0"/>
              <a:t>возрасте (к </a:t>
            </a:r>
            <a:r>
              <a:rPr lang="ru-RU" sz="1800" dirty="0" smtClean="0"/>
              <a:t>четырём </a:t>
            </a:r>
            <a:r>
              <a:rPr lang="ru-RU" sz="1800" dirty="0"/>
              <a:t>годам</a:t>
            </a:r>
            <a:r>
              <a:rPr lang="ru-RU" sz="1800" dirty="0" smtClean="0"/>
              <a:t>)</a:t>
            </a:r>
            <a:br>
              <a:rPr lang="ru-RU" sz="1800" dirty="0" smtClean="0"/>
            </a:br>
            <a:r>
              <a:rPr lang="en-US" sz="1800" dirty="0"/>
              <a:t/>
            </a:r>
            <a:br>
              <a:rPr lang="en-US" sz="1800" dirty="0"/>
            </a:br>
            <a:r>
              <a:rPr lang="ru-RU" sz="1600" dirty="0">
                <a:effectLst/>
              </a:rPr>
              <a:t>- ребёнок владеет элементарными нормами и правилами поведения, связанными с определёнными разрешениями и запретами («можно», «нельзя»), демонстрирует стремление к положительным поступкам;</a:t>
            </a:r>
            <a:br>
              <a:rPr lang="ru-RU" sz="1600" dirty="0">
                <a:effectLst/>
              </a:rPr>
            </a:br>
            <a:r>
              <a:rPr lang="ru-RU" sz="1600" dirty="0">
                <a:effectLst/>
              </a:rPr>
              <a:t>- ребёнок проявляет интерес к правилам безопасного поведения; осваивает безопасные способы обращения со знакомыми предметами ближайшего окружения;</a:t>
            </a:r>
            <a:br>
              <a:rPr lang="ru-RU" sz="1600" dirty="0">
                <a:effectLst/>
              </a:rPr>
            </a:br>
            <a:r>
              <a:rPr lang="ru-RU" sz="1600" dirty="0">
                <a:effectLst/>
              </a:rPr>
              <a:t>- ребёнок охотно включается в совместную деятельность со взрослым, подражает его действиям, отвечает на вопросы взрослого и комментирует его действия в процессе совместной деятельности</a:t>
            </a:r>
            <a:r>
              <a:rPr lang="ru-RU" sz="1600" dirty="0" smtClean="0">
                <a:effectLst/>
              </a:rPr>
              <a:t>;</a:t>
            </a:r>
            <a:br>
              <a:rPr lang="ru-RU" sz="1600" dirty="0" smtClean="0">
                <a:effectLst/>
              </a:rPr>
            </a:br>
            <a:r>
              <a:rPr lang="ru-RU" sz="1600" dirty="0">
                <a:effectLst/>
              </a:rPr>
              <a:t>- ребёнок произносит правильно в словах все гласные и согласные звуки, кроме шипящих и сонорных, согласовывает слова в предложении в роде, числе и падеже, повторяет за педагогическим работником (далее – педагог) рассказы из 3-4 предложений, пересказывает знакомые литературные произведения, использует речевые формы вежливого общения;</a:t>
            </a:r>
            <a:br>
              <a:rPr lang="ru-RU" sz="1600" dirty="0">
                <a:effectLst/>
              </a:rPr>
            </a:br>
            <a:r>
              <a:rPr lang="ru-RU" sz="1600" dirty="0">
                <a:effectLst/>
              </a:rPr>
              <a:t>- ребёнок понимает содержание литературных произведений и участвует в их драматизации, рассматривает иллюстрации в книгах, запоминает небольшие потешки, стихотворения, эмоционально откликается на них;</a:t>
            </a:r>
            <a:br>
              <a:rPr lang="ru-RU" sz="1600" dirty="0">
                <a:effectLst/>
              </a:rPr>
            </a:br>
            <a:r>
              <a:rPr lang="ru-RU" sz="1600" dirty="0">
                <a:effectLst/>
              </a:rPr>
              <a:t>- ребёнок демонстрирует умения вступать в речевое общение со знакомыми взрослыми: понимает обращённую к нему речь, отвечает на вопросы, используя простые распространённые предложения; проявляет речевую активность в общении со сверстником;</a:t>
            </a:r>
            <a:br>
              <a:rPr lang="ru-RU" sz="1600" dirty="0">
                <a:effectLst/>
              </a:rPr>
            </a:br>
            <a:r>
              <a:rPr lang="ru-RU" sz="1600" dirty="0">
                <a:effectLst/>
              </a:rPr>
              <a:t>- ребёнок совместно со взрослым пересказывает знакомые сказки, короткие стихи;</a:t>
            </a:r>
            <a:br>
              <a:rPr lang="ru-RU" sz="1600" dirty="0">
                <a:effectLst/>
              </a:rPr>
            </a:br>
            <a:endParaRPr lang="ru-RU" sz="1600" b="0" dirty="0">
              <a:latin typeface="+mn-lt"/>
            </a:endParaRPr>
          </a:p>
        </p:txBody>
      </p:sp>
    </p:spTree>
    <p:extLst>
      <p:ext uri="{BB962C8B-B14F-4D97-AF65-F5344CB8AC3E}">
        <p14:creationId xmlns:p14="http://schemas.microsoft.com/office/powerpoint/2010/main" val="30246444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264696"/>
          </a:xfrm>
        </p:spPr>
        <p:txBody>
          <a:bodyPr/>
          <a:lstStyle/>
          <a:p>
            <a:pPr marL="0" indent="0" algn="l">
              <a:buNone/>
            </a:pPr>
            <a:r>
              <a:rPr lang="ru-RU" sz="1800" dirty="0"/>
              <a:t>Планируемые результаты в </a:t>
            </a:r>
            <a:r>
              <a:rPr lang="ru-RU" sz="1800" dirty="0" smtClean="0"/>
              <a:t>дошкольном </a:t>
            </a:r>
            <a:r>
              <a:rPr lang="ru-RU" sz="1800" dirty="0"/>
              <a:t>возрасте (к </a:t>
            </a:r>
            <a:r>
              <a:rPr lang="ru-RU" sz="1800" dirty="0" smtClean="0"/>
              <a:t>четырём </a:t>
            </a:r>
            <a:r>
              <a:rPr lang="ru-RU" sz="1800" dirty="0"/>
              <a:t>годам</a:t>
            </a:r>
            <a:r>
              <a:rPr lang="ru-RU" sz="1800" dirty="0" smtClean="0"/>
              <a:t>)</a:t>
            </a:r>
            <a:br>
              <a:rPr lang="ru-RU" sz="1800" dirty="0" smtClean="0"/>
            </a:br>
            <a:r>
              <a:rPr lang="en-US" sz="1800" dirty="0"/>
              <a:t/>
            </a:r>
            <a:br>
              <a:rPr lang="en-US" sz="1800" dirty="0"/>
            </a:br>
            <a:r>
              <a:rPr lang="ru-RU" sz="1600" dirty="0">
                <a:effectLst/>
              </a:rPr>
              <a:t>- ребёнок демонстрирует познавательную активность в деятельности, проявляет эмоции удивления в процессе познания, отражает в общении и совместной деятельности со взрослыми и сверстниками полученные представления о предметах и объектах ближайшего окружения, задаёт вопросы констатирующего и проблемного характера;</a:t>
            </a:r>
            <a:br>
              <a:rPr lang="ru-RU" sz="1600" dirty="0">
                <a:effectLst/>
              </a:rPr>
            </a:br>
            <a:r>
              <a:rPr lang="ru-RU" sz="1600" dirty="0">
                <a:effectLst/>
              </a:rPr>
              <a:t>- ребёнок проявляет потребность в познавательном общении со взрослыми; демонстрирует стремление к наблюдению, сравнению. Обследованию свойств и качеств предметов, к простейшему экспериментированию с предметами и материалами: проявляет элементарные представления о величине, форме и количестве предметов и умения сравнивать предметы по этим характеристикам;</a:t>
            </a:r>
            <a:br>
              <a:rPr lang="ru-RU" sz="1600" dirty="0">
                <a:effectLst/>
              </a:rPr>
            </a:br>
            <a:r>
              <a:rPr lang="ru-RU" sz="1600" dirty="0">
                <a:effectLst/>
              </a:rPr>
              <a:t>- ребёнок проявляет интерес к миру, к себе и окружающим людям;</a:t>
            </a:r>
            <a:br>
              <a:rPr lang="ru-RU" sz="1600" dirty="0">
                <a:effectLst/>
              </a:rPr>
            </a:br>
            <a:r>
              <a:rPr lang="ru-RU" sz="1600" dirty="0">
                <a:effectLst/>
              </a:rPr>
              <a:t>- ребёнок знает об объектах ближайшего окружения: о родном населённом пункте, его названии, достопримечательностях и традициях;</a:t>
            </a:r>
            <a:br>
              <a:rPr lang="ru-RU" sz="1600" dirty="0">
                <a:effectLst/>
              </a:rPr>
            </a:br>
            <a:r>
              <a:rPr lang="ru-RU" sz="1600" dirty="0">
                <a:effectLst/>
              </a:rPr>
              <a:t>- ребёнок имеет представление о разнообразных объектах живой и неживой природы ближайшего окружения, выделяет их отличительные особенности и свойства, различает времена года и характерные для них явления природы, имеет представление о сезонных изменениях в жизни животных, растений и человека, интересуется природой, положительно относится ко всем живым существам, знает о правилах поведения в природе, заботится о животных и растениях, не причиняет им вред;</a:t>
            </a:r>
            <a:br>
              <a:rPr lang="ru-RU" sz="1600" dirty="0">
                <a:effectLst/>
              </a:rPr>
            </a:br>
            <a:endParaRPr lang="ru-RU" sz="1600" b="0" dirty="0">
              <a:latin typeface="+mn-lt"/>
            </a:endParaRPr>
          </a:p>
        </p:txBody>
      </p:sp>
    </p:spTree>
    <p:extLst>
      <p:ext uri="{BB962C8B-B14F-4D97-AF65-F5344CB8AC3E}">
        <p14:creationId xmlns:p14="http://schemas.microsoft.com/office/powerpoint/2010/main" val="5425249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264696"/>
          </a:xfrm>
        </p:spPr>
        <p:txBody>
          <a:bodyPr/>
          <a:lstStyle/>
          <a:p>
            <a:pPr marL="0" indent="0" algn="l">
              <a:buNone/>
            </a:pPr>
            <a:r>
              <a:rPr lang="ru-RU" sz="1800" dirty="0"/>
              <a:t>Планируемые результаты в </a:t>
            </a:r>
            <a:r>
              <a:rPr lang="ru-RU" sz="1800" dirty="0" smtClean="0"/>
              <a:t>дошкольном </a:t>
            </a:r>
            <a:r>
              <a:rPr lang="ru-RU" sz="1800" dirty="0"/>
              <a:t>возрасте (к </a:t>
            </a:r>
            <a:r>
              <a:rPr lang="ru-RU" sz="1800" dirty="0" smtClean="0"/>
              <a:t>четырём </a:t>
            </a:r>
            <a:r>
              <a:rPr lang="ru-RU" sz="1800" dirty="0"/>
              <a:t>годам</a:t>
            </a:r>
            <a:r>
              <a:rPr lang="ru-RU" sz="1800" dirty="0" smtClean="0"/>
              <a:t>)</a:t>
            </a:r>
            <a:br>
              <a:rPr lang="ru-RU" sz="1800" dirty="0" smtClean="0"/>
            </a:br>
            <a:r>
              <a:rPr lang="en-US" sz="1800" dirty="0"/>
              <a:t/>
            </a:r>
            <a:br>
              <a:rPr lang="en-US" sz="1800" dirty="0"/>
            </a:br>
            <a:r>
              <a:rPr lang="ru-RU" sz="1600" dirty="0">
                <a:effectLst/>
              </a:rPr>
              <a:t>- ребёнок способен создавать простые образы в рисовании и аппликации, строить простую композицию с использованием нескольких цветов, создавать несложные формы из глины и теста, видоизменять их и украшать; использовать простые строительные детали для создания постройки с последующим её анализом;</a:t>
            </a:r>
            <a:br>
              <a:rPr lang="ru-RU" sz="1600" dirty="0">
                <a:effectLst/>
              </a:rPr>
            </a:br>
            <a:r>
              <a:rPr lang="ru-RU" sz="1600" dirty="0">
                <a:effectLst/>
              </a:rPr>
              <a:t>- ребёнок с интересом вслушивается в музыку, запоминает и узнаёт знакомые произведения, проявляет эмоциональную отзывчивость, различает музыкальные ритмы, передаёт их в движении;</a:t>
            </a:r>
            <a:br>
              <a:rPr lang="ru-RU" sz="1600" dirty="0">
                <a:effectLst/>
              </a:rPr>
            </a:br>
            <a:r>
              <a:rPr lang="ru-RU" sz="1600" dirty="0">
                <a:effectLst/>
              </a:rPr>
              <a:t>- ребёнок активно взаимодействует со сверстниками в игре, принимает на себя роль и действует от имени героя, строит ролевые высказывания, использует предметы-заместители, разворачивает несложный игровой сюжет из нескольких эпизодов;</a:t>
            </a:r>
            <a:br>
              <a:rPr lang="ru-RU" sz="1600" dirty="0">
                <a:effectLst/>
              </a:rPr>
            </a:br>
            <a:r>
              <a:rPr lang="ru-RU" sz="1600" dirty="0">
                <a:effectLst/>
              </a:rPr>
              <a:t>- ребёнок в дидактических играх действует в рамках правил, в театрализованных играх разыгрывает отрывки из знакомых сказок, рассказов, передаёт интонацию и мимические движения.</a:t>
            </a:r>
            <a:br>
              <a:rPr lang="ru-RU" sz="1600" dirty="0">
                <a:effectLst/>
              </a:rPr>
            </a:br>
            <a:endParaRPr lang="ru-RU" sz="1600" b="0" dirty="0">
              <a:latin typeface="+mn-lt"/>
            </a:endParaRPr>
          </a:p>
        </p:txBody>
      </p:sp>
    </p:spTree>
    <p:extLst>
      <p:ext uri="{BB962C8B-B14F-4D97-AF65-F5344CB8AC3E}">
        <p14:creationId xmlns:p14="http://schemas.microsoft.com/office/powerpoint/2010/main" val="1246964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264696"/>
          </a:xfrm>
        </p:spPr>
        <p:txBody>
          <a:bodyPr/>
          <a:lstStyle/>
          <a:p>
            <a:pPr marL="0" indent="0" algn="l">
              <a:buNone/>
            </a:pPr>
            <a:r>
              <a:rPr lang="ru-RU" sz="1800" dirty="0"/>
              <a:t>Планируемые результаты в </a:t>
            </a:r>
            <a:r>
              <a:rPr lang="ru-RU" sz="1800" dirty="0" smtClean="0"/>
              <a:t>дошкольном </a:t>
            </a:r>
            <a:r>
              <a:rPr lang="ru-RU" sz="1800" dirty="0"/>
              <a:t>возрасте (к </a:t>
            </a:r>
            <a:r>
              <a:rPr lang="ru-RU" sz="1800" dirty="0" smtClean="0"/>
              <a:t>пяти годам</a:t>
            </a:r>
            <a:r>
              <a:rPr lang="ru-RU" sz="1800" dirty="0" smtClean="0"/>
              <a:t>)</a:t>
            </a:r>
            <a:br>
              <a:rPr lang="ru-RU" sz="1800" dirty="0" smtClean="0"/>
            </a:br>
            <a:r>
              <a:rPr lang="en-US" sz="1800" dirty="0"/>
              <a:t/>
            </a:r>
            <a:br>
              <a:rPr lang="en-US" sz="1800" dirty="0"/>
            </a:br>
            <a:r>
              <a:rPr lang="ru-RU" sz="1600" dirty="0">
                <a:effectLst/>
              </a:rPr>
              <a:t>- ребёнок проявляет интерес к разнообразным физическим упражнениям, действиям с физкультурными пособиями, настойчивость для достижения результата, испытывает потребность в двигательной активности;</a:t>
            </a:r>
            <a:br>
              <a:rPr lang="ru-RU" sz="1600" dirty="0">
                <a:effectLst/>
              </a:rPr>
            </a:br>
            <a:r>
              <a:rPr lang="ru-RU" sz="1600" dirty="0">
                <a:effectLst/>
              </a:rPr>
              <a:t>- ребёнок демонстрирует координацию, быстроту, силу, выносливость, гибкость, ловкость, развитие крупной и мелкой моторики, активно и с интересом выполняет основные движения, общеразвивающие упражнения и элементы спортивных упражнений, с желанием играет в подвижные игры, ориентируется в пространстве, переносит освоенные движения в самостоятельную деятельность;</a:t>
            </a:r>
            <a:br>
              <a:rPr lang="ru-RU" sz="1600" dirty="0">
                <a:effectLst/>
              </a:rPr>
            </a:br>
            <a:r>
              <a:rPr lang="ru-RU" sz="1600" dirty="0">
                <a:effectLst/>
              </a:rPr>
              <a:t>- ребёнок стремится узнать о правилах здорового образа жизни, готов элементарно охарактеризовать своё самочувствие привлечь внимание взрослого в случае недомогания;</a:t>
            </a:r>
            <a:br>
              <a:rPr lang="ru-RU" sz="1600" dirty="0">
                <a:effectLst/>
              </a:rPr>
            </a:br>
            <a:r>
              <a:rPr lang="ru-RU" sz="1600" dirty="0">
                <a:effectLst/>
              </a:rPr>
              <a:t>- ребёнок стремится к самостоятельному осуществлению процессов личной гигиены, их правильной организации;</a:t>
            </a:r>
            <a:br>
              <a:rPr lang="ru-RU" sz="1600" dirty="0">
                <a:effectLst/>
              </a:rPr>
            </a:br>
            <a:r>
              <a:rPr lang="ru-RU" sz="1600" dirty="0">
                <a:effectLst/>
              </a:rPr>
              <a:t>- ребёнок выполняет самостоятельно правила общения со взрослым, внимателен к его словам и мнению, стремится к познавательному интеллектуальному общению со взрослыми: задаёт много вопросов поискового характера, стремится к одобряемым формам поведения, замечает ярко выраженное эмоциональное состояние окружающих людей, по примеру педагога проявляет сочувствие;</a:t>
            </a:r>
            <a:br>
              <a:rPr lang="ru-RU" sz="1600" dirty="0">
                <a:effectLst/>
              </a:rPr>
            </a:br>
            <a:r>
              <a:rPr lang="ru-RU" sz="1600" dirty="0">
                <a:effectLst/>
              </a:rPr>
              <a:t>- ребёнок без напоминания взрослого здоровается и прощается, говорит «спасибо» и «пожалуйста»;</a:t>
            </a:r>
            <a:br>
              <a:rPr lang="ru-RU" sz="1600" dirty="0">
                <a:effectLst/>
              </a:rPr>
            </a:br>
            <a:endParaRPr lang="ru-RU" sz="1600" b="0" dirty="0">
              <a:latin typeface="+mn-lt"/>
            </a:endParaRPr>
          </a:p>
        </p:txBody>
      </p:sp>
    </p:spTree>
    <p:extLst>
      <p:ext uri="{BB962C8B-B14F-4D97-AF65-F5344CB8AC3E}">
        <p14:creationId xmlns:p14="http://schemas.microsoft.com/office/powerpoint/2010/main" val="3052661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9" y="692696"/>
            <a:ext cx="7622232" cy="5616624"/>
          </a:xfrm>
        </p:spPr>
        <p:txBody>
          <a:bodyPr/>
          <a:lstStyle/>
          <a:p>
            <a:pPr marL="0" indent="0" algn="ctr">
              <a:buNone/>
            </a:pPr>
            <a:r>
              <a:rPr lang="ru-RU" sz="2000" dirty="0" smtClean="0"/>
              <a:t>Основная образовательная</a:t>
            </a:r>
            <a:br>
              <a:rPr lang="ru-RU" sz="2000" dirty="0" smtClean="0"/>
            </a:br>
            <a:r>
              <a:rPr lang="ru-RU" sz="2000" dirty="0" smtClean="0"/>
              <a:t> </a:t>
            </a:r>
            <a:r>
              <a:rPr lang="ru-RU" sz="2000" dirty="0"/>
              <a:t>программа дошкольного </a:t>
            </a:r>
            <a:r>
              <a:rPr lang="ru-RU" sz="2000" dirty="0" smtClean="0"/>
              <a:t>образования </a:t>
            </a:r>
            <a:r>
              <a:rPr lang="ru-RU" sz="2000" dirty="0"/>
              <a:t>МБДОУ детского сада №123 </a:t>
            </a:r>
            <a:r>
              <a:rPr lang="ru-RU" sz="2000" dirty="0" smtClean="0"/>
              <a:t>разработана </a:t>
            </a:r>
            <a:r>
              <a:rPr lang="ru-RU" sz="2000" dirty="0" smtClean="0"/>
              <a:t>в </a:t>
            </a:r>
            <a:r>
              <a:rPr lang="ru-RU" sz="2000" dirty="0" smtClean="0"/>
              <a:t>соответствии с </a:t>
            </a:r>
            <a:br>
              <a:rPr lang="ru-RU" sz="2000" dirty="0" smtClean="0"/>
            </a:br>
            <a:r>
              <a:rPr lang="ru-RU" sz="2000" dirty="0" smtClean="0"/>
              <a:t>Федеральным государственным образовательным стандартом дошкольного образования  (утверждён Приказом </a:t>
            </a:r>
            <a:r>
              <a:rPr lang="ru-RU" sz="2000" dirty="0"/>
              <a:t>Министерства образования и науки РФ от 17 октября 2013 года № </a:t>
            </a:r>
            <a:r>
              <a:rPr lang="ru-RU" sz="2000" dirty="0" smtClean="0"/>
              <a:t>1155, зарегистрировано в Минюсте России 14 ноября 2013 г., регистрационный № 30384; в редакции приказа </a:t>
            </a:r>
            <a:r>
              <a:rPr lang="ru-RU" sz="2000" dirty="0" err="1" smtClean="0"/>
              <a:t>Минпросвещения</a:t>
            </a:r>
            <a:r>
              <a:rPr lang="ru-RU" sz="2000" dirty="0" smtClean="0"/>
              <a:t> России от 8 ноября 2022 г. № 955, зарегистрировано в Минюсте России 6 февраля 2023 г., регистрационный № 72264)</a:t>
            </a:r>
            <a:br>
              <a:rPr lang="ru-RU" sz="2000" dirty="0" smtClean="0"/>
            </a:br>
            <a:r>
              <a:rPr lang="ru-RU" sz="1600" dirty="0" smtClean="0"/>
              <a:t/>
            </a:r>
            <a:br>
              <a:rPr lang="ru-RU" sz="1600" dirty="0" smtClean="0"/>
            </a:br>
            <a:r>
              <a:rPr lang="ru-RU" sz="2000" dirty="0" smtClean="0"/>
              <a:t> и федеральной образовательной программой дошкольного образования (утверждена приказом </a:t>
            </a:r>
            <a:r>
              <a:rPr lang="ru-RU" sz="2000" dirty="0" err="1" smtClean="0"/>
              <a:t>Минпросвещения</a:t>
            </a:r>
            <a:r>
              <a:rPr lang="ru-RU" sz="2000" dirty="0" smtClean="0"/>
              <a:t> России от 25 ноября 2022 г. № 1028, зарегистрировано в Минюсте России 28 декабря 2022 г., регистрационный № 71847)</a:t>
            </a:r>
            <a:r>
              <a:rPr lang="ru-RU" sz="1600" dirty="0" smtClean="0"/>
              <a:t/>
            </a:r>
            <a:br>
              <a:rPr lang="ru-RU" sz="1600" dirty="0" smtClean="0"/>
            </a:br>
            <a:r>
              <a:rPr lang="ru-RU" sz="2000" dirty="0"/>
              <a:t/>
            </a:r>
            <a:br>
              <a:rPr lang="ru-RU" sz="2000" dirty="0"/>
            </a:br>
            <a:endParaRPr lang="ru-RU" sz="2000" dirty="0"/>
          </a:p>
        </p:txBody>
      </p:sp>
    </p:spTree>
    <p:extLst>
      <p:ext uri="{BB962C8B-B14F-4D97-AF65-F5344CB8AC3E}">
        <p14:creationId xmlns:p14="http://schemas.microsoft.com/office/powerpoint/2010/main" val="23394129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264696"/>
          </a:xfrm>
        </p:spPr>
        <p:txBody>
          <a:bodyPr/>
          <a:lstStyle/>
          <a:p>
            <a:pPr marL="0" indent="0" algn="l">
              <a:buNone/>
            </a:pPr>
            <a:r>
              <a:rPr lang="ru-RU" sz="1800" dirty="0"/>
              <a:t>Планируемые результаты в </a:t>
            </a:r>
            <a:r>
              <a:rPr lang="ru-RU" sz="1800" dirty="0" smtClean="0"/>
              <a:t>дошкольном </a:t>
            </a:r>
            <a:r>
              <a:rPr lang="ru-RU" sz="1800" dirty="0"/>
              <a:t>возрасте (к </a:t>
            </a:r>
            <a:r>
              <a:rPr lang="ru-RU" sz="1800" dirty="0" smtClean="0"/>
              <a:t>пяти годам</a:t>
            </a:r>
            <a:r>
              <a:rPr lang="ru-RU" sz="1800" dirty="0" smtClean="0"/>
              <a:t>)</a:t>
            </a:r>
            <a:br>
              <a:rPr lang="ru-RU" sz="1800" dirty="0" smtClean="0"/>
            </a:br>
            <a:r>
              <a:rPr lang="en-US" sz="1800" dirty="0"/>
              <a:t/>
            </a:r>
            <a:br>
              <a:rPr lang="en-US" sz="1800" dirty="0"/>
            </a:br>
            <a:r>
              <a:rPr lang="ru-RU" sz="1600" dirty="0">
                <a:effectLst/>
              </a:rPr>
              <a:t>- ребёнок демонстрирует стремление к общению со сверстниками, по предложению педагога может договориться с детьми, стремится к самовыражению в деятельности, к признанию и уважению сверстников;</a:t>
            </a:r>
            <a:br>
              <a:rPr lang="ru-RU" sz="1600" dirty="0">
                <a:effectLst/>
              </a:rPr>
            </a:br>
            <a:r>
              <a:rPr lang="ru-RU" sz="1600" dirty="0">
                <a:effectLst/>
              </a:rPr>
              <a:t>- ребёнок познаёт правила безопасного поведения и стремится их выполнять в повседневной жизни;</a:t>
            </a:r>
            <a:br>
              <a:rPr lang="ru-RU" sz="1600" dirty="0">
                <a:effectLst/>
              </a:rPr>
            </a:br>
            <a:r>
              <a:rPr lang="ru-RU" sz="1600" dirty="0">
                <a:effectLst/>
              </a:rPr>
              <a:t>- ребёнок самостоятелен в самообслуживании;</a:t>
            </a:r>
            <a:br>
              <a:rPr lang="ru-RU" sz="1600" dirty="0">
                <a:effectLst/>
              </a:rPr>
            </a:br>
            <a:r>
              <a:rPr lang="ru-RU" sz="1600" dirty="0">
                <a:effectLst/>
              </a:rPr>
              <a:t>- ребёнок проявляет познавательный интерес к труду взрослых, профессиям, технике; отражает эти представления в играх;</a:t>
            </a:r>
            <a:br>
              <a:rPr lang="ru-RU" sz="1600" dirty="0">
                <a:effectLst/>
              </a:rPr>
            </a:br>
            <a:r>
              <a:rPr lang="ru-RU" sz="1600" dirty="0">
                <a:effectLst/>
              </a:rPr>
              <a:t>- ребёнок стремится к выполнению трудовых обязанностей, охотно включается в совместный труд со взрослыми и сверстниками;</a:t>
            </a:r>
            <a:br>
              <a:rPr lang="ru-RU" sz="1600" dirty="0">
                <a:effectLst/>
              </a:rPr>
            </a:br>
            <a:r>
              <a:rPr lang="ru-RU" sz="1600" dirty="0">
                <a:effectLst/>
              </a:rPr>
              <a:t>- ребёнок инициативен в разговоре, использует разные типы реплик и простые формы объяснительной речи, речевые контакты становятся более длительными и активными;</a:t>
            </a:r>
            <a:br>
              <a:rPr lang="ru-RU" sz="1600" dirty="0">
                <a:effectLst/>
              </a:rPr>
            </a:br>
            <a:r>
              <a:rPr lang="ru-RU" sz="1600" dirty="0">
                <a:effectLst/>
              </a:rPr>
              <a:t>- ребёнок большинство звуков произносит правильно, пользуется средствами эмоциональной и речевой выразительности;</a:t>
            </a:r>
            <a:br>
              <a:rPr lang="ru-RU" sz="1600" dirty="0">
                <a:effectLst/>
              </a:rPr>
            </a:br>
            <a:r>
              <a:rPr lang="ru-RU" sz="1600" dirty="0">
                <a:effectLst/>
              </a:rPr>
              <a:t>- ребёнок самостоятельно пересказывает знакомые сказки, с небольшой помощью взрослого составляет описательные рассказы и загадки;</a:t>
            </a:r>
            <a:br>
              <a:rPr lang="ru-RU" sz="1600" dirty="0">
                <a:effectLst/>
              </a:rPr>
            </a:br>
            <a:r>
              <a:rPr lang="ru-RU" sz="1600" dirty="0">
                <a:effectLst/>
              </a:rPr>
              <a:t>- ребёнок проявляет словотворчество, интерес к языку, с интересом слушает литературные тексты, воспроизводит текст;</a:t>
            </a:r>
            <a:br>
              <a:rPr lang="ru-RU" sz="1600" dirty="0">
                <a:effectLst/>
              </a:rPr>
            </a:br>
            <a:r>
              <a:rPr lang="ru-RU" sz="1600" dirty="0">
                <a:effectLst/>
              </a:rPr>
              <a:t>- ребёнок способен рассказать о предмете, его назначении и особенностях, о том, как он был создан;</a:t>
            </a:r>
            <a:br>
              <a:rPr lang="ru-RU" sz="1600" dirty="0">
                <a:effectLst/>
              </a:rPr>
            </a:br>
            <a:endParaRPr lang="ru-RU" sz="1600" b="0" dirty="0">
              <a:latin typeface="+mn-lt"/>
            </a:endParaRPr>
          </a:p>
        </p:txBody>
      </p:sp>
    </p:spTree>
    <p:extLst>
      <p:ext uri="{BB962C8B-B14F-4D97-AF65-F5344CB8AC3E}">
        <p14:creationId xmlns:p14="http://schemas.microsoft.com/office/powerpoint/2010/main" val="22310403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264696"/>
          </a:xfrm>
        </p:spPr>
        <p:txBody>
          <a:bodyPr/>
          <a:lstStyle/>
          <a:p>
            <a:pPr marL="0" indent="0" algn="l">
              <a:buNone/>
            </a:pPr>
            <a:r>
              <a:rPr lang="ru-RU" sz="1800" dirty="0"/>
              <a:t>Планируемые результаты в </a:t>
            </a:r>
            <a:r>
              <a:rPr lang="ru-RU" sz="1800" dirty="0" smtClean="0"/>
              <a:t>дошкольном </a:t>
            </a:r>
            <a:r>
              <a:rPr lang="ru-RU" sz="1800" dirty="0"/>
              <a:t>возрасте (к </a:t>
            </a:r>
            <a:r>
              <a:rPr lang="ru-RU" sz="1800" dirty="0" smtClean="0"/>
              <a:t>пяти годам</a:t>
            </a:r>
            <a:r>
              <a:rPr lang="ru-RU" sz="1800" dirty="0" smtClean="0"/>
              <a:t>)</a:t>
            </a:r>
            <a:br>
              <a:rPr lang="ru-RU" sz="1800" dirty="0" smtClean="0"/>
            </a:br>
            <a:r>
              <a:rPr lang="en-US" sz="1800" dirty="0"/>
              <a:t/>
            </a:r>
            <a:br>
              <a:rPr lang="en-US" sz="1800" dirty="0"/>
            </a:br>
            <a:r>
              <a:rPr lang="ru-RU" sz="1600" dirty="0">
                <a:effectLst/>
              </a:rPr>
              <a:t>- ребёнок проявляет стремление к общению со сверстниками в процессе познавательной деятельности, осуществляет обмен информацией; охотно сотрудничает со взрослыми не только в совместной деятельности, но и в свободной самостоятельной; отличается высокой активностью и любознательностью;</a:t>
            </a:r>
            <a:br>
              <a:rPr lang="ru-RU" sz="1600" dirty="0">
                <a:effectLst/>
              </a:rPr>
            </a:br>
            <a:r>
              <a:rPr lang="ru-RU" sz="1600" dirty="0">
                <a:effectLst/>
              </a:rPr>
              <a:t>- ребёнок активно познаёт и называет свойства и качества предметов, особенности объектов природы, обследовательские действия; объединяет предметы и объекты в видовые категории с указанием характерных признаков;</a:t>
            </a:r>
            <a:br>
              <a:rPr lang="ru-RU" sz="1600" dirty="0">
                <a:effectLst/>
              </a:rPr>
            </a:br>
            <a:r>
              <a:rPr lang="ru-RU" sz="1600" dirty="0">
                <a:effectLst/>
              </a:rPr>
              <a:t>- ребёнок задаёт много вопросов поискового характера, включается в деятельность экспериментирования, использует исследовательские действия, предпринимает попытки сделать логические выводы;</a:t>
            </a:r>
            <a:br>
              <a:rPr lang="ru-RU" sz="1600" dirty="0">
                <a:effectLst/>
              </a:rPr>
            </a:br>
            <a:r>
              <a:rPr lang="ru-RU" sz="1600" dirty="0">
                <a:effectLst/>
              </a:rPr>
              <a:t>- ребёнок с удовольствием рассказывает о себе, своих желаниях, достижениях, семье, семейном быте, традициях; активно участвует в мероприятиях и праздниках, готовящихся в группе, в ДОО, имеет представления о малой родине, названии населённого пункта, улицы, некоторых памятных местах;</a:t>
            </a:r>
            <a:br>
              <a:rPr lang="ru-RU" sz="1600" dirty="0">
                <a:effectLst/>
              </a:rPr>
            </a:br>
            <a:r>
              <a:rPr lang="ru-RU" sz="1600" dirty="0">
                <a:effectLst/>
              </a:rPr>
              <a:t>- ребёнок имеет представление о разнообразных представителях живой природы родного края, их особенностях, свойствах объектов неживой природы, сезонных изменениях в жизни природы, явлениях природы, интересуется природой, экспериментирует, положительно относится ко всем живым существам, знает правила поведения в природе, стремится самостоятельно ухаживать за растениями и животными, беречь их;</a:t>
            </a:r>
            <a:br>
              <a:rPr lang="ru-RU" sz="1600" dirty="0">
                <a:effectLst/>
              </a:rPr>
            </a:br>
            <a:endParaRPr lang="ru-RU" sz="1600" b="0" dirty="0">
              <a:latin typeface="+mn-lt"/>
            </a:endParaRPr>
          </a:p>
        </p:txBody>
      </p:sp>
    </p:spTree>
    <p:extLst>
      <p:ext uri="{BB962C8B-B14F-4D97-AF65-F5344CB8AC3E}">
        <p14:creationId xmlns:p14="http://schemas.microsoft.com/office/powerpoint/2010/main" val="42937772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264696"/>
          </a:xfrm>
        </p:spPr>
        <p:txBody>
          <a:bodyPr/>
          <a:lstStyle/>
          <a:p>
            <a:pPr marL="0" indent="0" algn="l">
              <a:buNone/>
            </a:pPr>
            <a:r>
              <a:rPr lang="ru-RU" sz="1800" dirty="0"/>
              <a:t>Планируемые результаты в </a:t>
            </a:r>
            <a:r>
              <a:rPr lang="ru-RU" sz="1800" dirty="0" smtClean="0"/>
              <a:t>дошкольном </a:t>
            </a:r>
            <a:r>
              <a:rPr lang="ru-RU" sz="1800" dirty="0"/>
              <a:t>возрасте (к </a:t>
            </a:r>
            <a:r>
              <a:rPr lang="ru-RU" sz="1800" dirty="0" smtClean="0"/>
              <a:t>пяти годам</a:t>
            </a:r>
            <a:r>
              <a:rPr lang="ru-RU" sz="1800" dirty="0" smtClean="0"/>
              <a:t>)</a:t>
            </a:r>
            <a:r>
              <a:rPr lang="ru-RU" sz="1800" dirty="0" smtClean="0"/>
              <a:t/>
            </a:r>
            <a:br>
              <a:rPr lang="ru-RU" sz="1800" dirty="0" smtClean="0"/>
            </a:br>
            <a:r>
              <a:rPr lang="en-US" sz="1800" dirty="0"/>
              <a:t/>
            </a:r>
            <a:br>
              <a:rPr lang="en-US" sz="1800" dirty="0"/>
            </a:br>
            <a:r>
              <a:rPr lang="ru-RU" sz="1400" dirty="0">
                <a:effectLst/>
              </a:rPr>
              <a:t>- ребёнок владеет количественным и порядковым счётом в пределах пяти, умением непосредственно сравнивать предметы по форме и величине, различает части суток, знает их последовательность, понимает временную последовательность «вчера, сегодня, завтра», ориентируется от себя в движении; использует математические представления для познания окружающей действительности;</a:t>
            </a:r>
            <a:br>
              <a:rPr lang="ru-RU" sz="1400" dirty="0">
                <a:effectLst/>
              </a:rPr>
            </a:br>
            <a:r>
              <a:rPr lang="ru-RU" sz="1400" dirty="0">
                <a:effectLst/>
              </a:rPr>
              <a:t>- ребёнок проявляет интерес к различным видам искусства, эмоционально откликается на отражённые в произведениях искусства действия, поступки, события;</a:t>
            </a:r>
            <a:br>
              <a:rPr lang="ru-RU" sz="1400" dirty="0">
                <a:effectLst/>
              </a:rPr>
            </a:br>
            <a:r>
              <a:rPr lang="ru-RU" sz="1400" dirty="0">
                <a:effectLst/>
              </a:rPr>
              <a:t>- ребёнок проявляет себя в разных видах музыкальной, изобразительной, театрализованной деятельности, используя выразительные и изобразительные средства;</a:t>
            </a:r>
            <a:br>
              <a:rPr lang="ru-RU" sz="1400" dirty="0">
                <a:effectLst/>
              </a:rPr>
            </a:br>
            <a:r>
              <a:rPr lang="ru-RU" sz="1400" dirty="0">
                <a:effectLst/>
              </a:rPr>
              <a:t>- ребёнок использует накопленный художественно-творческий опыт в самостоятельной деятельности, с желанием участвует в культурно-досуговой деятельности (праздниках, развлечениях и других видах культурно-досуговой деятельности);</a:t>
            </a:r>
            <a:br>
              <a:rPr lang="ru-RU" sz="1400" dirty="0">
                <a:effectLst/>
              </a:rPr>
            </a:br>
            <a:r>
              <a:rPr lang="ru-RU" sz="1400" dirty="0">
                <a:effectLst/>
              </a:rPr>
              <a:t>- ребёнок создаёт изображения и постройки в соответствии с темой, используя разнообразные материалы, владеет техническими и изобразительными умениями;</a:t>
            </a:r>
            <a:br>
              <a:rPr lang="ru-RU" sz="1400" dirty="0">
                <a:effectLst/>
              </a:rPr>
            </a:br>
            <a:r>
              <a:rPr lang="ru-RU" sz="1400" dirty="0">
                <a:effectLst/>
              </a:rPr>
              <a:t>- ребёнок называет роль до начала игры, обозначает новую роль по ходу игры, активно использует предметы-заместители, предлагает игровой замысел и проявляет инициативу в развитии сюжета, активно включается в ролевой диалог, проявляет творчество в создании игровой обстановки;</a:t>
            </a:r>
            <a:br>
              <a:rPr lang="ru-RU" sz="1400" dirty="0">
                <a:effectLst/>
              </a:rPr>
            </a:br>
            <a:r>
              <a:rPr lang="ru-RU" sz="1400" dirty="0">
                <a:effectLst/>
              </a:rPr>
              <a:t>- ребёнок принимает игровую задачу в играх с правилами, проявляет интерес к результату, выигрышу; ведёт негромкий диалог с игрушками, комментирует их «действия» в режиссёрских играх.</a:t>
            </a:r>
            <a:br>
              <a:rPr lang="ru-RU" sz="1400" dirty="0">
                <a:effectLst/>
              </a:rPr>
            </a:br>
            <a:endParaRPr lang="ru-RU" sz="1400" b="0" dirty="0">
              <a:latin typeface="+mn-lt"/>
            </a:endParaRPr>
          </a:p>
        </p:txBody>
      </p:sp>
    </p:spTree>
    <p:extLst>
      <p:ext uri="{BB962C8B-B14F-4D97-AF65-F5344CB8AC3E}">
        <p14:creationId xmlns:p14="http://schemas.microsoft.com/office/powerpoint/2010/main" val="401464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264696"/>
          </a:xfrm>
        </p:spPr>
        <p:txBody>
          <a:bodyPr/>
          <a:lstStyle/>
          <a:p>
            <a:pPr marL="0" indent="0" algn="l">
              <a:buNone/>
            </a:pPr>
            <a:r>
              <a:rPr lang="ru-RU" sz="1800" dirty="0"/>
              <a:t>Планируемые результаты в </a:t>
            </a:r>
            <a:r>
              <a:rPr lang="ru-RU" sz="1800" dirty="0" smtClean="0"/>
              <a:t>дошкольном </a:t>
            </a:r>
            <a:r>
              <a:rPr lang="ru-RU" sz="1800" dirty="0"/>
              <a:t>возрасте (к </a:t>
            </a:r>
            <a:r>
              <a:rPr lang="ru-RU" sz="1800" dirty="0" smtClean="0"/>
              <a:t>шести годам</a:t>
            </a:r>
            <a:r>
              <a:rPr lang="ru-RU" sz="1800" dirty="0" smtClean="0"/>
              <a:t>)</a:t>
            </a:r>
            <a:r>
              <a:rPr lang="ru-RU" sz="1800" dirty="0" smtClean="0"/>
              <a:t/>
            </a:r>
            <a:br>
              <a:rPr lang="ru-RU" sz="1800" dirty="0" smtClean="0"/>
            </a:br>
            <a:r>
              <a:rPr lang="en-US" sz="1800" dirty="0"/>
              <a:t/>
            </a:r>
            <a:br>
              <a:rPr lang="en-US" sz="1800" dirty="0"/>
            </a:br>
            <a:r>
              <a:rPr lang="ru-RU" sz="1400" dirty="0">
                <a:effectLst/>
              </a:rPr>
              <a:t>- ребёнок демонстрирует ярко выраженную потребность в двигательной активности, проявляет интерес к новым и знакомым физическим упражнениям, пешим прогулкам, показывает избирательность и инициативу при выполнении упражнений, имеет представления о некоторых видах спорта, туризме, как форме активного отдыха;</a:t>
            </a:r>
            <a:br>
              <a:rPr lang="ru-RU" sz="1400" dirty="0">
                <a:effectLst/>
              </a:rPr>
            </a:br>
            <a:r>
              <a:rPr lang="ru-RU" sz="1400" dirty="0">
                <a:effectLst/>
              </a:rPr>
              <a:t>- ребёнок проявляет осознанность во время занятий физической культурой, демонстрирует выносливость, быстроту, силу, гибкость, ловкость, координацию, выполняет упражнения в заданном ритме и темпе, способен проявить творчество при составлении несложных комбинаций из знакомых упражнений;</a:t>
            </a:r>
            <a:br>
              <a:rPr lang="ru-RU" sz="1400" dirty="0">
                <a:effectLst/>
              </a:rPr>
            </a:br>
            <a:r>
              <a:rPr lang="ru-RU" sz="1400" dirty="0">
                <a:effectLst/>
              </a:rPr>
              <a:t>- ребёнок проявляет доступный возрасту самоконтроль, способен привлечь внимание других детей и организовать знакомую подвижную игру;</a:t>
            </a:r>
            <a:br>
              <a:rPr lang="ru-RU" sz="1400" dirty="0">
                <a:effectLst/>
              </a:rPr>
            </a:br>
            <a:r>
              <a:rPr lang="ru-RU" sz="1400" dirty="0">
                <a:effectLst/>
              </a:rPr>
              <a:t>- ребёнок проявляет духовно-нравственные качества и основы патриотизма в процессе ознакомления с видами спорта и достижениями российских спортсменов;</a:t>
            </a:r>
            <a:br>
              <a:rPr lang="ru-RU" sz="1400" dirty="0">
                <a:effectLst/>
              </a:rPr>
            </a:br>
            <a:r>
              <a:rPr lang="ru-RU" sz="1400" dirty="0">
                <a:effectLst/>
              </a:rPr>
              <a:t>- ребёнок владеет основными способами укрепления здоровья (закаливание, утренняя гимнастика, соблюдение личной гигиены, безопасное поведение и другие); мотивирован на сбережение и укрепление собственного здоровья и здоровья окружающих;</a:t>
            </a:r>
            <a:br>
              <a:rPr lang="ru-RU" sz="1400" dirty="0">
                <a:effectLst/>
              </a:rPr>
            </a:br>
            <a:r>
              <a:rPr lang="ru-RU" sz="1400" dirty="0">
                <a:effectLst/>
              </a:rPr>
              <a:t>- ребёнок настроен положительно по отношению к окружающим, охотно вступает в общение со взрослыми и сверстниками, проявляет сдержанность по отношению к незнакомым людям, при общении со взрослыми и сверстниками ориентируется на общепринятые нормы и правила культуры поведения, проявляет в поведении уважение и привязанность к родителям (законным представителям), демонстрирует уважение к педагогам, интересуется жизнью семьи и ДОО;</a:t>
            </a:r>
            <a:br>
              <a:rPr lang="ru-RU" sz="1400" dirty="0">
                <a:effectLst/>
              </a:rPr>
            </a:br>
            <a:r>
              <a:rPr lang="ru-RU" sz="1400" dirty="0">
                <a:effectLst/>
              </a:rPr>
              <a:t>- ребёнок способен различать разные эмоциональные состояния взрослых и сверстников, учитывает их в своём поведении, откликается на просьбу помочь, в оценке поступков опирается на нравственные представления;</a:t>
            </a:r>
            <a:br>
              <a:rPr lang="ru-RU" sz="1400" dirty="0">
                <a:effectLst/>
              </a:rPr>
            </a:br>
            <a:endParaRPr lang="ru-RU" sz="1400" b="0" dirty="0">
              <a:latin typeface="+mn-lt"/>
            </a:endParaRPr>
          </a:p>
        </p:txBody>
      </p:sp>
    </p:spTree>
    <p:extLst>
      <p:ext uri="{BB962C8B-B14F-4D97-AF65-F5344CB8AC3E}">
        <p14:creationId xmlns:p14="http://schemas.microsoft.com/office/powerpoint/2010/main" val="22741303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264696"/>
          </a:xfrm>
        </p:spPr>
        <p:txBody>
          <a:bodyPr/>
          <a:lstStyle/>
          <a:p>
            <a:pPr marL="0" indent="0" algn="l">
              <a:buNone/>
            </a:pPr>
            <a:r>
              <a:rPr lang="ru-RU" sz="1800" dirty="0"/>
              <a:t>Планируемые результаты в </a:t>
            </a:r>
            <a:r>
              <a:rPr lang="ru-RU" sz="1800" dirty="0" smtClean="0"/>
              <a:t>дошкольном </a:t>
            </a:r>
            <a:r>
              <a:rPr lang="ru-RU" sz="1800" dirty="0"/>
              <a:t>возрасте (к </a:t>
            </a:r>
            <a:r>
              <a:rPr lang="ru-RU" sz="1800" dirty="0" smtClean="0"/>
              <a:t>шести годам</a:t>
            </a:r>
            <a:r>
              <a:rPr lang="ru-RU" sz="1800" dirty="0" smtClean="0"/>
              <a:t>)</a:t>
            </a:r>
            <a:br>
              <a:rPr lang="ru-RU" sz="1800" dirty="0" smtClean="0"/>
            </a:br>
            <a:r>
              <a:rPr lang="ru-RU" sz="1800" dirty="0" smtClean="0"/>
              <a:t/>
            </a:r>
            <a:br>
              <a:rPr lang="ru-RU" sz="1800" dirty="0" smtClean="0"/>
            </a:br>
            <a:r>
              <a:rPr lang="ru-RU" sz="1600" dirty="0">
                <a:effectLst/>
              </a:rPr>
              <a:t>- ребёнок проявляет активность в стремлении к познанию разных видов труда и профессий, бережно относиться к предметному миру как результату труда взрослых, стремится участвовать в труде взрослых, самостоятелен, инициативен в самообслуживании, участвует со сверстниками в разных видах повседневного и ручного труда;</a:t>
            </a:r>
            <a:br>
              <a:rPr lang="ru-RU" sz="1600" dirty="0">
                <a:effectLst/>
              </a:rPr>
            </a:br>
            <a:r>
              <a:rPr lang="ru-RU" sz="1600" dirty="0">
                <a:effectLst/>
              </a:rPr>
              <a:t>- ребёнок владеет представлениями о безопасном поведении, соблюдает правила безопасного поведения в разных видах деятельности, демонстрирует умения правильно и безопасно пользоваться под присмотром взрослого бытовыми предметами и приборами, безопасного общения с незнакомыми животными, владеет основными правилами безопасного поведения на улице;</a:t>
            </a:r>
            <a:br>
              <a:rPr lang="ru-RU" sz="1600" dirty="0">
                <a:effectLst/>
              </a:rPr>
            </a:br>
            <a:r>
              <a:rPr lang="ru-RU" sz="1600" dirty="0">
                <a:effectLst/>
              </a:rPr>
              <a:t>- ребёнок регулирует свою активность в деятельности, умеет соблюдать очередность и учитывать права других людей, проявляет инициативу в общении и деятельности, задаёт вопросы различной направленности, слушает и понимает взрослого, действует по правилу или образцу в разных видах деятельности, способен к произвольным действиям;</a:t>
            </a:r>
            <a:br>
              <a:rPr lang="ru-RU" sz="1600" dirty="0">
                <a:effectLst/>
              </a:rPr>
            </a:br>
            <a:r>
              <a:rPr lang="ru-RU" sz="1600" dirty="0">
                <a:effectLst/>
              </a:rPr>
              <a:t>- ребёнок проявляет инициативу и самостоятельность в процессе придумывания загадок, сказок, рассказов, владеет первичными приемами аргументации и доказательства, демонстрирует богатый словарный запас, безошибочно пользуется обобщающими словами и понятиями, самостоятельно пересказывает рассказы и сказки, проявляет избирательное отношение к произведениям определенной тематики и жанра;</a:t>
            </a:r>
            <a:br>
              <a:rPr lang="ru-RU" sz="1600" dirty="0">
                <a:effectLst/>
              </a:rPr>
            </a:br>
            <a:endParaRPr lang="ru-RU" sz="1400" b="0" dirty="0">
              <a:latin typeface="+mn-lt"/>
            </a:endParaRPr>
          </a:p>
        </p:txBody>
      </p:sp>
    </p:spTree>
    <p:extLst>
      <p:ext uri="{BB962C8B-B14F-4D97-AF65-F5344CB8AC3E}">
        <p14:creationId xmlns:p14="http://schemas.microsoft.com/office/powerpoint/2010/main" val="26072499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264696"/>
          </a:xfrm>
        </p:spPr>
        <p:txBody>
          <a:bodyPr/>
          <a:lstStyle/>
          <a:p>
            <a:pPr marL="0" indent="0" algn="l">
              <a:buNone/>
            </a:pPr>
            <a:r>
              <a:rPr lang="ru-RU" sz="1800" dirty="0"/>
              <a:t>Планируемые результаты в </a:t>
            </a:r>
            <a:r>
              <a:rPr lang="ru-RU" sz="1800" dirty="0" smtClean="0"/>
              <a:t>дошкольном </a:t>
            </a:r>
            <a:r>
              <a:rPr lang="ru-RU" sz="1800" dirty="0"/>
              <a:t>возрасте (к </a:t>
            </a:r>
            <a:r>
              <a:rPr lang="ru-RU" sz="1800" dirty="0" smtClean="0"/>
              <a:t>шести годам</a:t>
            </a:r>
            <a:r>
              <a:rPr lang="ru-RU" sz="1800" dirty="0" smtClean="0"/>
              <a:t>)</a:t>
            </a:r>
            <a:r>
              <a:rPr lang="ru-RU" sz="1800" dirty="0" smtClean="0"/>
              <a:t/>
            </a:r>
            <a:br>
              <a:rPr lang="ru-RU" sz="1800" dirty="0" smtClean="0"/>
            </a:br>
            <a:r>
              <a:rPr lang="en-US" sz="1800" dirty="0"/>
              <a:t/>
            </a:r>
            <a:br>
              <a:rPr lang="en-US" sz="1800" dirty="0"/>
            </a:br>
            <a:r>
              <a:rPr lang="ru-RU" sz="1400" dirty="0">
                <a:effectLst/>
              </a:rPr>
              <a:t>- ребёнок испытывает познавательный интерес к событиям, находящимся за рамками личного опыта, фантазирует, предлагает пути решения проблем, имеет представления о социальном, предметном и природном мире; ребёнок устанавливает закономерности причинно-следственного характера, приводит логические высказывания; проявляет любознательность;</a:t>
            </a:r>
            <a:r>
              <a:rPr lang="ru-RU" sz="1600" dirty="0">
                <a:effectLst/>
              </a:rPr>
              <a:t/>
            </a:r>
            <a:br>
              <a:rPr lang="ru-RU" sz="1600" dirty="0">
                <a:effectLst/>
              </a:rPr>
            </a:br>
            <a:r>
              <a:rPr lang="ru-RU" sz="1400" dirty="0">
                <a:effectLst/>
              </a:rPr>
              <a:t>- ребёнок использует математические знания, способы и средства для познания окружающего мира; способен к произвольным умственным действиям; логическим операциям анализа, сравнения, обобщения, систематизации, классификации и другим, оперируя предметами разными по величине, форме, количеству; владеет счётом, ориентировкой в пространстве и времени;</a:t>
            </a:r>
            <a:br>
              <a:rPr lang="ru-RU" sz="1400" dirty="0">
                <a:effectLst/>
              </a:rPr>
            </a:br>
            <a:r>
              <a:rPr lang="ru-RU" sz="1400" dirty="0">
                <a:effectLst/>
              </a:rPr>
              <a:t>- ребёнок знает о цифровых средствах познания окружающей действительности, использует некоторые из них, придерживаясь правил безопасного обращения с ними;</a:t>
            </a:r>
            <a:br>
              <a:rPr lang="ru-RU" sz="1400" dirty="0">
                <a:effectLst/>
              </a:rPr>
            </a:br>
            <a:r>
              <a:rPr lang="ru-RU" sz="1400" dirty="0">
                <a:effectLst/>
              </a:rPr>
              <a:t>- ребёнок проявляет познавательный интерес к населённому пункту, в котором живёт, знает некоторые сведения о его достопримечательностях, событиях городской и сельской жизни; знает название своей страны, её государственные символы;</a:t>
            </a:r>
            <a:br>
              <a:rPr lang="ru-RU" sz="1400" dirty="0">
                <a:effectLst/>
              </a:rPr>
            </a:br>
            <a:r>
              <a:rPr lang="ru-RU" sz="1400" dirty="0">
                <a:effectLst/>
              </a:rPr>
              <a:t>- ребёнок имеет представление о живой природе разных регионов России, может классифицировать объекты по разным признакам; имеет представление об особенностях и потребностях живого организма, изменениях в жизни природы в разные сезоны года, соблюдает правила поведения в природе, ухаживает за растениями и животными, бережно относится к ним;</a:t>
            </a:r>
            <a:br>
              <a:rPr lang="ru-RU" sz="1400" dirty="0">
                <a:effectLst/>
              </a:rPr>
            </a:br>
            <a:r>
              <a:rPr lang="ru-RU" sz="1400" dirty="0">
                <a:effectLst/>
              </a:rPr>
              <a:t>- ребёнок проявляет интерес и (или) с желанием заниматься музыкальной, изобразительной, театрализованной деятельностью; различает виды, жанры, формы в музыке, изобразительном и театральном искусстве; проявляет музыкальные и художественно-творческие способности;</a:t>
            </a:r>
            <a:br>
              <a:rPr lang="ru-RU" sz="1400" dirty="0">
                <a:effectLst/>
              </a:rPr>
            </a:br>
            <a:r>
              <a:rPr lang="en-US" sz="1400" dirty="0"/>
              <a:t/>
            </a:r>
            <a:br>
              <a:rPr lang="en-US" sz="1400" dirty="0"/>
            </a:br>
            <a:endParaRPr lang="ru-RU" sz="1400" b="0" dirty="0">
              <a:latin typeface="+mn-lt"/>
            </a:endParaRPr>
          </a:p>
        </p:txBody>
      </p:sp>
    </p:spTree>
    <p:extLst>
      <p:ext uri="{BB962C8B-B14F-4D97-AF65-F5344CB8AC3E}">
        <p14:creationId xmlns:p14="http://schemas.microsoft.com/office/powerpoint/2010/main" val="10217459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264696"/>
          </a:xfrm>
        </p:spPr>
        <p:txBody>
          <a:bodyPr/>
          <a:lstStyle/>
          <a:p>
            <a:pPr marL="0" indent="0" algn="l">
              <a:buNone/>
            </a:pPr>
            <a:r>
              <a:rPr lang="ru-RU" sz="1800" dirty="0"/>
              <a:t>Планируемые результаты в </a:t>
            </a:r>
            <a:r>
              <a:rPr lang="ru-RU" sz="1800" dirty="0" smtClean="0"/>
              <a:t>дошкольном </a:t>
            </a:r>
            <a:r>
              <a:rPr lang="ru-RU" sz="1800" dirty="0"/>
              <a:t>возрасте (к </a:t>
            </a:r>
            <a:r>
              <a:rPr lang="ru-RU" sz="1800" dirty="0" smtClean="0"/>
              <a:t>шести годам</a:t>
            </a:r>
            <a:r>
              <a:rPr lang="ru-RU" sz="1800" dirty="0" smtClean="0"/>
              <a:t>)</a:t>
            </a:r>
            <a:r>
              <a:rPr lang="ru-RU" sz="1800" dirty="0" smtClean="0"/>
              <a:t/>
            </a:r>
            <a:br>
              <a:rPr lang="ru-RU" sz="1800" dirty="0" smtClean="0"/>
            </a:br>
            <a:r>
              <a:rPr lang="en-US" sz="1800" dirty="0"/>
              <a:t/>
            </a:r>
            <a:br>
              <a:rPr lang="en-US" sz="1800" dirty="0"/>
            </a:br>
            <a:r>
              <a:rPr lang="ru-RU" sz="1600" dirty="0">
                <a:effectLst/>
              </a:rPr>
              <a:t>- ребёнок принимает активное участие в праздничных программах и их подготовке; взаимодействует со всеми участниками культурно-досуговых мероприятий;</a:t>
            </a:r>
            <a:br>
              <a:rPr lang="ru-RU" sz="1600" dirty="0">
                <a:effectLst/>
              </a:rPr>
            </a:br>
            <a:r>
              <a:rPr lang="ru-RU" sz="1600" dirty="0">
                <a:effectLst/>
              </a:rPr>
              <a:t>- ребёнок самостоятельно определяет замысел рисунка, аппликации, лепки, постройки, создает образы и композиционные изображения, интегрируя освоенные техники и средства выразительности, использует разнообразные материалы;</a:t>
            </a:r>
            <a:br>
              <a:rPr lang="ru-RU" sz="1600" dirty="0">
                <a:effectLst/>
              </a:rPr>
            </a:br>
            <a:r>
              <a:rPr lang="ru-RU" sz="1600" dirty="0">
                <a:effectLst/>
              </a:rPr>
              <a:t>- ребёнок согласовывает свои интересы с интересами партнеров в игровой деятельности, умеет предложить и объяснить замысел игры, комбинировать сюжеты на основе разных событий, создавать игровые образы, управлять персонажами в режиссёрской игре;</a:t>
            </a:r>
            <a:br>
              <a:rPr lang="ru-RU" sz="1600" dirty="0">
                <a:effectLst/>
              </a:rPr>
            </a:br>
            <a:r>
              <a:rPr lang="ru-RU" sz="1600" dirty="0">
                <a:effectLst/>
              </a:rPr>
              <a:t>- ребёнок проявляет интерес к игровому экспериментированию, развивающим и познавательным играм, в играх с готовым содержанием и правилами действует в точном соответствии с игровой задачей и правилами.</a:t>
            </a:r>
            <a:br>
              <a:rPr lang="ru-RU" sz="1600" dirty="0">
                <a:effectLst/>
              </a:rPr>
            </a:br>
            <a:r>
              <a:rPr lang="ru-RU" sz="1600" dirty="0">
                <a:effectLst/>
              </a:rPr>
              <a:t> </a:t>
            </a:r>
            <a:br>
              <a:rPr lang="ru-RU" sz="1600" dirty="0">
                <a:effectLst/>
              </a:rPr>
            </a:br>
            <a:endParaRPr lang="ru-RU" sz="1600" b="0" dirty="0">
              <a:latin typeface="+mn-lt"/>
            </a:endParaRPr>
          </a:p>
        </p:txBody>
      </p:sp>
    </p:spTree>
    <p:extLst>
      <p:ext uri="{BB962C8B-B14F-4D97-AF65-F5344CB8AC3E}">
        <p14:creationId xmlns:p14="http://schemas.microsoft.com/office/powerpoint/2010/main" val="14281743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264696"/>
          </a:xfrm>
        </p:spPr>
        <p:txBody>
          <a:bodyPr/>
          <a:lstStyle/>
          <a:p>
            <a:pPr marL="0" indent="0" algn="l">
              <a:buNone/>
            </a:pPr>
            <a:r>
              <a:rPr lang="ru-RU" sz="1800" dirty="0"/>
              <a:t>Планируемые результаты </a:t>
            </a:r>
            <a:r>
              <a:rPr lang="ru-RU" sz="1800" dirty="0" smtClean="0"/>
              <a:t>на этапе завершения освоения Программы (к концу дошкольного возраста</a:t>
            </a:r>
            <a:r>
              <a:rPr lang="ru-RU" sz="1800" dirty="0" smtClean="0"/>
              <a:t>)</a:t>
            </a:r>
            <a:br>
              <a:rPr lang="ru-RU" sz="1800" dirty="0" smtClean="0"/>
            </a:br>
            <a:r>
              <a:rPr lang="en-US" sz="1800" dirty="0"/>
              <a:t/>
            </a:r>
            <a:br>
              <a:rPr lang="en-US" sz="1800" dirty="0"/>
            </a:br>
            <a:r>
              <a:rPr lang="ru-RU" sz="1400" dirty="0">
                <a:effectLst/>
              </a:rPr>
              <a:t>- у ребёнка сформированы основные психофизические и нравственно-волевые качества;</a:t>
            </a:r>
            <a:br>
              <a:rPr lang="ru-RU" sz="1400" dirty="0">
                <a:effectLst/>
              </a:rPr>
            </a:br>
            <a:r>
              <a:rPr lang="ru-RU" sz="1400" dirty="0">
                <a:effectLst/>
              </a:rPr>
              <a:t>- ребёнок владеет основными движениями и элементами спортивных игр, может контролировать свои движения и управлять ими;</a:t>
            </a:r>
            <a:br>
              <a:rPr lang="ru-RU" sz="1400" dirty="0">
                <a:effectLst/>
              </a:rPr>
            </a:br>
            <a:r>
              <a:rPr lang="ru-RU" sz="1400" dirty="0">
                <a:effectLst/>
              </a:rPr>
              <a:t>- ребёнок соблюдает элементарные правила здорового образа жизни и личной гигиены;</a:t>
            </a:r>
            <a:br>
              <a:rPr lang="ru-RU" sz="1400" dirty="0">
                <a:effectLst/>
              </a:rPr>
            </a:br>
            <a:r>
              <a:rPr lang="ru-RU" sz="1400" dirty="0">
                <a:effectLst/>
              </a:rPr>
              <a:t>- ребёнок результативно выполняет физические упражнения (общеразвивающие, основные движения, спортивные), участвует в туристских пеших прогулках, осваивает простейшие туристские навыки, ориентируется на местности;</a:t>
            </a:r>
            <a:br>
              <a:rPr lang="ru-RU" sz="1400" dirty="0">
                <a:effectLst/>
              </a:rPr>
            </a:br>
            <a:r>
              <a:rPr lang="ru-RU" sz="1400" dirty="0">
                <a:effectLst/>
              </a:rPr>
              <a:t>- ребёнок проявляет элементы творчества в двигательной деятельности;</a:t>
            </a:r>
            <a:br>
              <a:rPr lang="ru-RU" sz="1400" dirty="0">
                <a:effectLst/>
              </a:rPr>
            </a:br>
            <a:r>
              <a:rPr lang="ru-RU" sz="1400" dirty="0">
                <a:effectLst/>
              </a:rPr>
              <a:t>- ребёнок проявляет нравственно-волевые качества, самоконтроль и может осуществлять анализ своей двигательной деятельности;</a:t>
            </a:r>
            <a:br>
              <a:rPr lang="ru-RU" sz="1400" dirty="0">
                <a:effectLst/>
              </a:rPr>
            </a:br>
            <a:r>
              <a:rPr lang="ru-RU" sz="1400" dirty="0">
                <a:effectLst/>
              </a:rPr>
              <a:t>- ребёнок проявляет духовно-нравственные качества и основы патриотизма в ходе занятий физической культурой и ознакомлением с достижениями российского спорта;</a:t>
            </a:r>
            <a:br>
              <a:rPr lang="ru-RU" sz="1400" dirty="0">
                <a:effectLst/>
              </a:rPr>
            </a:br>
            <a:r>
              <a:rPr lang="ru-RU" sz="1400" dirty="0">
                <a:effectLst/>
              </a:rPr>
              <a:t>- ребёнок имеет начальные представления о правилах безопасного поведения в двигательной деятельности; о том, что такое здоровье, понимает, как поддержать, укрепить и сохранить его;</a:t>
            </a:r>
            <a:br>
              <a:rPr lang="ru-RU" sz="1400" dirty="0">
                <a:effectLst/>
              </a:rPr>
            </a:br>
            <a:r>
              <a:rPr lang="ru-RU" sz="1400" dirty="0">
                <a:effectLst/>
              </a:rPr>
              <a:t>- ребёнок владеет навыками личной гигиены, может заботливо относиться к своему здоровью и здоровью окружающих, стремится оказать помощь и поддержку другим людям;</a:t>
            </a:r>
            <a:br>
              <a:rPr lang="ru-RU" sz="1400" dirty="0">
                <a:effectLst/>
              </a:rPr>
            </a:br>
            <a:r>
              <a:rPr lang="ru-RU" sz="1400" dirty="0">
                <a:effectLst/>
              </a:rPr>
              <a:t>- ребёнок соблюдает элементарные социальные нормы и правила поведения в различных видах деятельности, взаимоотношениях со взрослыми и сверстниками;</a:t>
            </a:r>
            <a:br>
              <a:rPr lang="ru-RU" sz="1400" dirty="0">
                <a:effectLst/>
              </a:rPr>
            </a:br>
            <a:r>
              <a:rPr lang="ru-RU" sz="1400" dirty="0">
                <a:effectLst/>
              </a:rPr>
              <a:t>- ребёнок владеет средствами общения и способами взаимодействия со взрослыми и сверстниками; способен понимать и учитывать интересы и чувства других; договариваться и дружить со сверстниками; старается разрешать возникающие конфликты конструктивными способами;</a:t>
            </a:r>
            <a:br>
              <a:rPr lang="ru-RU" sz="1400" dirty="0">
                <a:effectLst/>
              </a:rPr>
            </a:br>
            <a:endParaRPr lang="ru-RU" sz="1400" b="0" dirty="0">
              <a:latin typeface="+mn-lt"/>
            </a:endParaRPr>
          </a:p>
        </p:txBody>
      </p:sp>
    </p:spTree>
    <p:extLst>
      <p:ext uri="{BB962C8B-B14F-4D97-AF65-F5344CB8AC3E}">
        <p14:creationId xmlns:p14="http://schemas.microsoft.com/office/powerpoint/2010/main" val="42511659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264696"/>
          </a:xfrm>
        </p:spPr>
        <p:txBody>
          <a:bodyPr/>
          <a:lstStyle/>
          <a:p>
            <a:pPr marL="0" indent="0" algn="l">
              <a:buNone/>
            </a:pPr>
            <a:r>
              <a:rPr lang="ru-RU" sz="1800" dirty="0"/>
              <a:t>Планируемые результаты </a:t>
            </a:r>
            <a:r>
              <a:rPr lang="ru-RU" sz="1800" dirty="0" smtClean="0"/>
              <a:t>на этапе завершения освоения Программы (к концу дошкольного возраста)</a:t>
            </a:r>
            <a:br>
              <a:rPr lang="ru-RU" sz="1800" dirty="0" smtClean="0"/>
            </a:br>
            <a:r>
              <a:rPr lang="ru-RU" sz="1800" dirty="0" smtClean="0"/>
              <a:t/>
            </a:r>
            <a:br>
              <a:rPr lang="ru-RU" sz="1800" dirty="0" smtClean="0"/>
            </a:br>
            <a:r>
              <a:rPr lang="ru-RU" sz="1400" dirty="0">
                <a:effectLst/>
              </a:rPr>
              <a:t>- ребёнок способен понимать свои переживания и причины их возникновения, регулировать своё поведение и осуществлять выбор социально одобряемых действий в конкретных ситуациях, обосновывать свои ценностные ориентации;</a:t>
            </a:r>
            <a:br>
              <a:rPr lang="ru-RU" sz="1400" dirty="0">
                <a:effectLst/>
              </a:rPr>
            </a:br>
            <a:r>
              <a:rPr lang="ru-RU" sz="1400" dirty="0">
                <a:effectLst/>
              </a:rPr>
              <a:t>- ребёнок стремится сохранять позитивную самооценку;</a:t>
            </a:r>
            <a:br>
              <a:rPr lang="ru-RU" sz="1400" dirty="0">
                <a:effectLst/>
              </a:rPr>
            </a:br>
            <a:r>
              <a:rPr lang="ru-RU" sz="1400" dirty="0">
                <a:effectLst/>
              </a:rPr>
              <a:t>- ребёнок проявляет положительное отношение к миру, разным видам труда, другим людям и самому себе;</a:t>
            </a:r>
            <a:br>
              <a:rPr lang="ru-RU" sz="1400" dirty="0">
                <a:effectLst/>
              </a:rPr>
            </a:br>
            <a:r>
              <a:rPr lang="ru-RU" sz="1400" dirty="0">
                <a:effectLst/>
              </a:rPr>
              <a:t>- у ребёнка выражено стремление заниматься социально значимой деятельностью;</a:t>
            </a:r>
            <a:br>
              <a:rPr lang="ru-RU" sz="1400" dirty="0">
                <a:effectLst/>
              </a:rPr>
            </a:br>
            <a:r>
              <a:rPr lang="ru-RU" sz="1400" dirty="0">
                <a:effectLst/>
              </a:rPr>
              <a:t>- ребёнок способен откликаться на эмоции близких людей, проявлять </a:t>
            </a:r>
            <a:r>
              <a:rPr lang="ru-RU" sz="1400" dirty="0" err="1">
                <a:effectLst/>
              </a:rPr>
              <a:t>эмпатию</a:t>
            </a:r>
            <a:r>
              <a:rPr lang="ru-RU" sz="1400" dirty="0">
                <a:effectLst/>
              </a:rPr>
              <a:t> (сочувствие, сопереживание, содействие);</a:t>
            </a:r>
            <a:br>
              <a:rPr lang="ru-RU" sz="1400" dirty="0">
                <a:effectLst/>
              </a:rPr>
            </a:br>
            <a:r>
              <a:rPr lang="ru-RU" sz="1400" dirty="0">
                <a:effectLst/>
              </a:rPr>
              <a:t>- ребёнок способен решать адекватные возрасту интеллектуальные, творческие и личностные задачи; применять накопленный опыт для осуществления различных видов детской деятельности, принимать собственные решения и проявлять инициативу;</a:t>
            </a:r>
            <a:br>
              <a:rPr lang="ru-RU" sz="1400" dirty="0">
                <a:effectLst/>
              </a:rPr>
            </a:br>
            <a:r>
              <a:rPr lang="ru-RU" sz="1400" dirty="0">
                <a:effectLst/>
              </a:rPr>
              <a:t>- ребёнок владеет речью как средством коммуникации, ведет диалог со взрослыми и сверстниками, использует формулы речевого этикета в соответствии с ситуацией общения, владеет коммуникативно-речевыми умениями;</a:t>
            </a:r>
            <a:br>
              <a:rPr lang="ru-RU" sz="1400" dirty="0">
                <a:effectLst/>
              </a:rPr>
            </a:br>
            <a:r>
              <a:rPr lang="ru-RU" sz="1400" dirty="0">
                <a:effectLst/>
              </a:rPr>
              <a:t>- ребёнок знает и осмысленно воспринимает литературные произведения различных жанров, имеет предпочтения в жанрах литературы, проявляет интерес к книгам познавательного характера, определяет характеры персонажей, мотивы </a:t>
            </a:r>
            <a:r>
              <a:rPr lang="ru-RU" sz="1600" dirty="0">
                <a:effectLst/>
              </a:rPr>
              <a:t>их </a:t>
            </a:r>
            <a:r>
              <a:rPr lang="ru-RU" sz="1400" dirty="0">
                <a:effectLst/>
              </a:rPr>
              <a:t>поведения, оценивает поступки литературных героев;</a:t>
            </a:r>
            <a:br>
              <a:rPr lang="ru-RU" sz="1400" dirty="0">
                <a:effectLst/>
              </a:rPr>
            </a:br>
            <a:r>
              <a:rPr lang="en-US" sz="1400" dirty="0"/>
              <a:t/>
            </a:r>
            <a:br>
              <a:rPr lang="en-US" sz="1400" dirty="0"/>
            </a:br>
            <a:r>
              <a:rPr lang="en-US" sz="1600" dirty="0"/>
              <a:t/>
            </a:r>
            <a:br>
              <a:rPr lang="en-US" sz="1600" dirty="0"/>
            </a:br>
            <a:endParaRPr lang="ru-RU" sz="1600" b="0" dirty="0">
              <a:latin typeface="+mn-lt"/>
            </a:endParaRPr>
          </a:p>
        </p:txBody>
      </p:sp>
    </p:spTree>
    <p:extLst>
      <p:ext uri="{BB962C8B-B14F-4D97-AF65-F5344CB8AC3E}">
        <p14:creationId xmlns:p14="http://schemas.microsoft.com/office/powerpoint/2010/main" val="2370286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264696"/>
          </a:xfrm>
        </p:spPr>
        <p:txBody>
          <a:bodyPr/>
          <a:lstStyle/>
          <a:p>
            <a:pPr marL="0" indent="0" algn="l">
              <a:buNone/>
            </a:pPr>
            <a:r>
              <a:rPr lang="ru-RU" sz="1800" dirty="0"/>
              <a:t>Планируемые результаты </a:t>
            </a:r>
            <a:r>
              <a:rPr lang="ru-RU" sz="1800" dirty="0" smtClean="0"/>
              <a:t>на этапе завершения освоения Программы (к концу дошкольного возраста)</a:t>
            </a:r>
            <a:br>
              <a:rPr lang="ru-RU" sz="1800" dirty="0" smtClean="0"/>
            </a:br>
            <a:r>
              <a:rPr lang="ru-RU" sz="1800" dirty="0" smtClean="0"/>
              <a:t/>
            </a:r>
            <a:br>
              <a:rPr lang="ru-RU" sz="1800" dirty="0" smtClean="0"/>
            </a:br>
            <a:r>
              <a:rPr lang="ru-RU" sz="1400" dirty="0" smtClean="0">
                <a:effectLst/>
              </a:rPr>
              <a:t>- ребёнок обладает начальными знаниями о природном и социальном мире, в котором он живёт: элементарными представлениями из области естествознания, математики, истории, искусства и спорта, информатики и инженерии и тому подобное; о себе, собственной принадлежности и принадлежности других людей к определённому полу; составе семьи, родственных отношениях и взаимосвязях, семейных традициях; об обществе, его национально-культурных ценностях; государстве и принадлежности к нему;</a:t>
            </a:r>
            <a:br>
              <a:rPr lang="ru-RU" sz="1400" dirty="0" smtClean="0">
                <a:effectLst/>
              </a:rPr>
            </a:br>
            <a:r>
              <a:rPr lang="ru-RU" sz="1400" dirty="0" smtClean="0">
                <a:effectLst/>
              </a:rPr>
              <a:t>- </a:t>
            </a:r>
            <a:r>
              <a:rPr lang="ru-RU" sz="1400" dirty="0">
                <a:effectLst/>
              </a:rPr>
              <a:t>ребёнок проявляет любознательность, активно задает вопросы взрослым и сверстникам; интересуется субъективно новым и неизвестным в окружающем мире; способен самостоятельно придумывать объяснения явлениям природы и поступкам людей; склонен наблюдать, экспериментировать; строить смысловую картину окружающей реальности, использует основные культурные способы деятельности;</a:t>
            </a:r>
            <a:br>
              <a:rPr lang="ru-RU" sz="1400" dirty="0">
                <a:effectLst/>
              </a:rPr>
            </a:br>
            <a:r>
              <a:rPr lang="ru-RU" sz="1400" dirty="0">
                <a:effectLst/>
              </a:rPr>
              <a:t>- ребёнок имеет представление о жизни людей в России, имеет некоторые представления о важных исторических событиях Отечества; имеет представление о многообразии стран и народов мира;</a:t>
            </a:r>
            <a:br>
              <a:rPr lang="ru-RU" sz="1400" dirty="0">
                <a:effectLst/>
              </a:rPr>
            </a:br>
            <a:r>
              <a:rPr lang="ru-RU" sz="1400" dirty="0">
                <a:effectLst/>
              </a:rPr>
              <a:t>- ребёнок способен применять в жизненных и игровых ситуациях знания о количестве, форме, величине предметов, пространстве и времени, умения считать, измерять, сравнивать, вычислять и тому подобное;</a:t>
            </a:r>
            <a:br>
              <a:rPr lang="ru-RU" sz="1400" dirty="0">
                <a:effectLst/>
              </a:rPr>
            </a:br>
            <a:r>
              <a:rPr lang="ru-RU" sz="1400" dirty="0">
                <a:effectLst/>
              </a:rPr>
              <a:t>- ребёнок имеет разнообразные познавательные умения: определяет противоречия, формулирует задачу исследования, использует разные способы и средства проверки предположений: сравнение с эталонами, классификацию, систематизацию, некоторые цифровые средства и другое;</a:t>
            </a:r>
            <a:br>
              <a:rPr lang="ru-RU" sz="1400" dirty="0">
                <a:effectLst/>
              </a:rPr>
            </a:br>
            <a:endParaRPr lang="ru-RU" sz="1400" b="0" dirty="0">
              <a:latin typeface="+mn-lt"/>
            </a:endParaRPr>
          </a:p>
        </p:txBody>
      </p:sp>
    </p:spTree>
    <p:extLst>
      <p:ext uri="{BB962C8B-B14F-4D97-AF65-F5344CB8AC3E}">
        <p14:creationId xmlns:p14="http://schemas.microsoft.com/office/powerpoint/2010/main" val="1285071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3" y="692696"/>
            <a:ext cx="7478217" cy="5328592"/>
          </a:xfrm>
        </p:spPr>
        <p:txBody>
          <a:bodyPr/>
          <a:lstStyle/>
          <a:p>
            <a:pPr marL="0" indent="0" algn="ctr">
              <a:buNone/>
            </a:pPr>
            <a:r>
              <a:rPr lang="ru-RU" sz="2000" b="0" dirty="0" smtClean="0">
                <a:latin typeface="+mn-lt"/>
              </a:rPr>
              <a:t>В ДОУ функционируют возрастные  группы, на которые ориентирована Основная образовательная программа </a:t>
            </a:r>
            <a:br>
              <a:rPr lang="ru-RU" sz="2000" b="0" dirty="0" smtClean="0">
                <a:latin typeface="+mn-lt"/>
              </a:rPr>
            </a:br>
            <a:r>
              <a:rPr lang="ru-RU" sz="2000" b="0" dirty="0" smtClean="0">
                <a:latin typeface="+mn-lt"/>
              </a:rPr>
              <a:t>МБДОУ детского сада №123:</a:t>
            </a:r>
            <a:r>
              <a:rPr lang="ru-RU" sz="2000" b="0" dirty="0" smtClean="0">
                <a:effectLst/>
                <a:latin typeface="+mn-lt"/>
              </a:rPr>
              <a:t/>
            </a:r>
            <a:br>
              <a:rPr lang="ru-RU" sz="2000" b="0" dirty="0" smtClean="0">
                <a:effectLst/>
                <a:latin typeface="+mn-lt"/>
              </a:rPr>
            </a:br>
            <a:r>
              <a:rPr lang="ru-RU" sz="2000" b="0" dirty="0" smtClean="0">
                <a:effectLst/>
                <a:latin typeface="+mn-lt"/>
              </a:rPr>
              <a:t/>
            </a:r>
            <a:br>
              <a:rPr lang="ru-RU" sz="2000" b="0" dirty="0" smtClean="0">
                <a:effectLst/>
                <a:latin typeface="+mn-lt"/>
              </a:rPr>
            </a:br>
            <a:r>
              <a:rPr lang="ru-RU" sz="2000" b="0" dirty="0" smtClean="0">
                <a:effectLst/>
                <a:latin typeface="+mn-lt"/>
              </a:rPr>
              <a:t>первая младшая группа – 2-3 года</a:t>
            </a:r>
            <a:br>
              <a:rPr lang="ru-RU" sz="2000" b="0" dirty="0" smtClean="0">
                <a:effectLst/>
                <a:latin typeface="+mn-lt"/>
              </a:rPr>
            </a:br>
            <a:r>
              <a:rPr lang="ru-RU" sz="2000" b="0" dirty="0" smtClean="0">
                <a:effectLst/>
                <a:latin typeface="+mn-lt"/>
              </a:rPr>
              <a:t>вторая  младшая группа – 3-4 года</a:t>
            </a:r>
            <a:br>
              <a:rPr lang="ru-RU" sz="2000" b="0" dirty="0" smtClean="0">
                <a:effectLst/>
                <a:latin typeface="+mn-lt"/>
              </a:rPr>
            </a:br>
            <a:r>
              <a:rPr lang="ru-RU" sz="2000" b="0" dirty="0" smtClean="0">
                <a:effectLst/>
                <a:latin typeface="+mn-lt"/>
              </a:rPr>
              <a:t>средняя группа – 4-5 лет</a:t>
            </a:r>
            <a:br>
              <a:rPr lang="ru-RU" sz="2000" b="0" dirty="0" smtClean="0">
                <a:effectLst/>
                <a:latin typeface="+mn-lt"/>
              </a:rPr>
            </a:br>
            <a:r>
              <a:rPr lang="ru-RU" sz="2000" b="0" dirty="0" smtClean="0">
                <a:effectLst/>
                <a:latin typeface="+mn-lt"/>
              </a:rPr>
              <a:t>старшая группа – 5-6 лет</a:t>
            </a:r>
            <a:br>
              <a:rPr lang="ru-RU" sz="2000" b="0" dirty="0" smtClean="0">
                <a:effectLst/>
                <a:latin typeface="+mn-lt"/>
              </a:rPr>
            </a:br>
            <a:r>
              <a:rPr lang="ru-RU" sz="2000" b="0" dirty="0" smtClean="0">
                <a:effectLst/>
                <a:latin typeface="+mn-lt"/>
              </a:rPr>
              <a:t>подготовительная к школе группа 6-7 лет</a:t>
            </a:r>
            <a:br>
              <a:rPr lang="ru-RU" sz="2000" b="0" dirty="0" smtClean="0">
                <a:effectLst/>
                <a:latin typeface="+mn-lt"/>
              </a:rPr>
            </a:br>
            <a:r>
              <a:rPr lang="ru-RU" sz="2000" b="0" dirty="0">
                <a:effectLst/>
                <a:latin typeface="+mn-lt"/>
              </a:rPr>
              <a:t/>
            </a:r>
            <a:br>
              <a:rPr lang="ru-RU" sz="2000" b="0" dirty="0">
                <a:effectLst/>
                <a:latin typeface="+mn-lt"/>
              </a:rPr>
            </a:br>
            <a:r>
              <a:rPr lang="ru-RU" sz="2000" b="0" dirty="0">
                <a:effectLst/>
              </a:rPr>
              <a:t>Комплектование групп осуществляется по возрастному принципу. Порядок комплектования ДОУ детьми определяет учредитель в лице Управления образования администрации г. Твери. Количество и численность групп определяется учредителем исходя из их предельной наполняемости и созданных условий в соответствии с требованиями СанПиН </a:t>
            </a:r>
            <a:r>
              <a:rPr lang="ru-RU" sz="2000" b="0" dirty="0" smtClean="0">
                <a:effectLst/>
              </a:rPr>
              <a:t>1.2.3685-21</a:t>
            </a:r>
            <a:endParaRPr lang="ru-RU" sz="2000" b="0" dirty="0">
              <a:latin typeface="+mn-lt"/>
            </a:endParaRPr>
          </a:p>
        </p:txBody>
      </p:sp>
    </p:spTree>
    <p:extLst>
      <p:ext uri="{BB962C8B-B14F-4D97-AF65-F5344CB8AC3E}">
        <p14:creationId xmlns:p14="http://schemas.microsoft.com/office/powerpoint/2010/main" val="5520691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264696"/>
          </a:xfrm>
        </p:spPr>
        <p:txBody>
          <a:bodyPr/>
          <a:lstStyle/>
          <a:p>
            <a:pPr marL="0" indent="0" algn="l">
              <a:buNone/>
            </a:pPr>
            <a:r>
              <a:rPr lang="ru-RU" sz="1800" dirty="0"/>
              <a:t>Планируемые результаты на этапе завершения освоения Программы (к концу дошкольного возраста</a:t>
            </a:r>
            <a:r>
              <a:rPr lang="ru-RU" sz="1800" dirty="0" smtClean="0"/>
              <a:t>)</a:t>
            </a:r>
            <a:br>
              <a:rPr lang="ru-RU" sz="1800" dirty="0" smtClean="0"/>
            </a:br>
            <a:r>
              <a:rPr lang="ru-RU" sz="1800" dirty="0"/>
              <a:t/>
            </a:r>
            <a:br>
              <a:rPr lang="ru-RU" sz="1800" dirty="0"/>
            </a:br>
            <a:r>
              <a:rPr lang="ru-RU" sz="1600" dirty="0">
                <a:effectLst/>
              </a:rPr>
              <a:t>- ребёнок имеет представление о некоторых наиболее ярких представителях живой природы России и планеты, их отличительных признаках, среде обитания, потребностях живой природы, росте и развитии живых существ; свойствах неживой природы, сезонных изменениях в природе, знает способы охраны природы, демонстрирует заботливое отношение к ней;</a:t>
            </a:r>
            <a:br>
              <a:rPr lang="ru-RU" sz="1600" dirty="0">
                <a:effectLst/>
              </a:rPr>
            </a:br>
            <a:r>
              <a:rPr lang="ru-RU" sz="1600" dirty="0">
                <a:effectLst/>
              </a:rPr>
              <a:t>- ребёнок способен воспринимать и понимать произведения различных видов искусства, имеет предпочтения в области музыкальной, изобразительной, театрализованной деятельности;</a:t>
            </a:r>
            <a:br>
              <a:rPr lang="ru-RU" sz="1600" dirty="0">
                <a:effectLst/>
              </a:rPr>
            </a:br>
            <a:r>
              <a:rPr lang="ru-RU" sz="1600" dirty="0">
                <a:effectLst/>
              </a:rPr>
              <a:t>- ребёнок выражает интерес к культурным традициям народа в процессе знакомства с различными видами и жанрами искусства; обладает начальными знаниями об искусстве;</a:t>
            </a:r>
            <a:br>
              <a:rPr lang="ru-RU" sz="1600" dirty="0">
                <a:effectLst/>
              </a:rPr>
            </a:br>
            <a:r>
              <a:rPr lang="ru-RU" sz="1600" dirty="0">
                <a:effectLst/>
              </a:rPr>
              <a:t>- ребёнок владеет умениями, навыками и средствами художественной выразительности в различных видах деятельности и искусства; использует различные технические приемы в свободной художественной деятельности;</a:t>
            </a:r>
            <a:br>
              <a:rPr lang="ru-RU" sz="1600" dirty="0">
                <a:effectLst/>
              </a:rPr>
            </a:br>
            <a:r>
              <a:rPr lang="ru-RU" sz="1600" dirty="0">
                <a:effectLst/>
              </a:rPr>
              <a:t>- ребёнок участвует в создании индивидуальных и коллективных творческих работ, тематических композиций к праздничным утренникам и развлечениям, художественных проектах;</a:t>
            </a:r>
            <a:br>
              <a:rPr lang="ru-RU" sz="1600" dirty="0">
                <a:effectLst/>
              </a:rPr>
            </a:br>
            <a:r>
              <a:rPr lang="en-US" sz="1800" dirty="0"/>
              <a:t/>
            </a:r>
            <a:br>
              <a:rPr lang="en-US" sz="1800" dirty="0"/>
            </a:br>
            <a:endParaRPr lang="ru-RU" sz="1400" b="0" dirty="0">
              <a:latin typeface="+mn-lt"/>
            </a:endParaRPr>
          </a:p>
        </p:txBody>
      </p:sp>
    </p:spTree>
    <p:extLst>
      <p:ext uri="{BB962C8B-B14F-4D97-AF65-F5344CB8AC3E}">
        <p14:creationId xmlns:p14="http://schemas.microsoft.com/office/powerpoint/2010/main" val="13638368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264696"/>
          </a:xfrm>
        </p:spPr>
        <p:txBody>
          <a:bodyPr/>
          <a:lstStyle/>
          <a:p>
            <a:pPr marL="0" indent="0" algn="l">
              <a:buNone/>
            </a:pPr>
            <a:r>
              <a:rPr lang="ru-RU" sz="1800" dirty="0"/>
              <a:t>Планируемые результаты на этапе завершения освоения Программы (к концу дошкольного возраста)</a:t>
            </a:r>
            <a:br>
              <a:rPr lang="ru-RU" sz="1800" dirty="0"/>
            </a:br>
            <a:r>
              <a:rPr lang="en-US" sz="1800" dirty="0"/>
              <a:t/>
            </a:r>
            <a:br>
              <a:rPr lang="en-US" sz="1800" dirty="0"/>
            </a:br>
            <a:r>
              <a:rPr lang="ru-RU" sz="1600" dirty="0">
                <a:effectLst/>
              </a:rPr>
              <a:t>- ребёнок самостоятельно выбирает технику и выразительные средства для наиболее точной передачи образа и своего замысла, способен создавать сложные объекты и композиции, преобразовывать и использовать с учетом игровой ситуации;</a:t>
            </a:r>
            <a:br>
              <a:rPr lang="ru-RU" sz="1600" dirty="0">
                <a:effectLst/>
              </a:rPr>
            </a:br>
            <a:r>
              <a:rPr lang="ru-RU" sz="1600" dirty="0">
                <a:effectLst/>
              </a:rPr>
              <a:t>- ребёнок владеет разными формами и видами игры, различает условную и реальную ситуации, предлагает и объясняет замысел игры, комбинирует сюжеты на основе реальных, вымышленных событий, выполняет несколько ролей в одной игре, подбирает разные средства для создания игровых образов, согласовывает свои интересы с интересами партнёров по игре, управляет персонажами в режиссёрской игре;</a:t>
            </a:r>
            <a:br>
              <a:rPr lang="ru-RU" sz="1600" dirty="0">
                <a:effectLst/>
              </a:rPr>
            </a:br>
            <a:r>
              <a:rPr lang="ru-RU" sz="1600" dirty="0">
                <a:effectLst/>
              </a:rPr>
              <a:t>- ребёнок проявляет интерес к игровому экспериментированию с предметами, к развивающим и познавательным играм, в играх с готовым содержанием и правилами может объяснить содержание и правила игры другим детям, в совместной игре следит за точным выполнением правил всеми участниками;</a:t>
            </a:r>
            <a:br>
              <a:rPr lang="ru-RU" sz="1600" dirty="0">
                <a:effectLst/>
              </a:rPr>
            </a:br>
            <a:r>
              <a:rPr lang="ru-RU" sz="1600" dirty="0">
                <a:effectLst/>
              </a:rPr>
              <a:t>- ребёнок способен планировать свои действия, направленные на достижение конкретной цели; демонстрирует сформированные предпосылки к учебной деятельности и элементы готовности к школьному обучению.</a:t>
            </a:r>
            <a:br>
              <a:rPr lang="ru-RU" sz="1600" dirty="0">
                <a:effectLst/>
              </a:rPr>
            </a:br>
            <a:endParaRPr lang="ru-RU" sz="1600" b="0" dirty="0">
              <a:latin typeface="+mn-lt"/>
            </a:endParaRPr>
          </a:p>
        </p:txBody>
      </p:sp>
    </p:spTree>
    <p:extLst>
      <p:ext uri="{BB962C8B-B14F-4D97-AF65-F5344CB8AC3E}">
        <p14:creationId xmlns:p14="http://schemas.microsoft.com/office/powerpoint/2010/main" val="16323044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048672"/>
          </a:xfrm>
        </p:spPr>
        <p:txBody>
          <a:bodyPr/>
          <a:lstStyle/>
          <a:p>
            <a:pPr marL="0" indent="0" algn="ctr">
              <a:buNone/>
            </a:pPr>
            <a:r>
              <a:rPr lang="ru-RU" sz="1800" dirty="0" smtClean="0">
                <a:latin typeface="+mn-lt"/>
              </a:rPr>
              <a:t>ОСОБЕННОСТИ ВЗАИМОДЕЙСТВИЯ ПЕДАГОГИЧЕСКОГО КОЛЛЕКТИВА </a:t>
            </a:r>
            <a:br>
              <a:rPr lang="ru-RU" sz="1800" dirty="0" smtClean="0">
                <a:latin typeface="+mn-lt"/>
              </a:rPr>
            </a:br>
            <a:r>
              <a:rPr lang="ru-RU" sz="1800" dirty="0" smtClean="0">
                <a:latin typeface="+mn-lt"/>
              </a:rPr>
              <a:t>С СЕМЬЯМИ ОБУЧАЮЩИХСЯ</a:t>
            </a:r>
            <a:br>
              <a:rPr lang="ru-RU" sz="1800" dirty="0" smtClean="0">
                <a:latin typeface="+mn-lt"/>
              </a:rPr>
            </a:br>
            <a:r>
              <a:rPr lang="ru-RU" sz="1800" dirty="0" smtClean="0">
                <a:latin typeface="+mn-lt"/>
              </a:rPr>
              <a:t/>
            </a:r>
            <a:br>
              <a:rPr lang="ru-RU" sz="1800" dirty="0" smtClean="0">
                <a:latin typeface="+mn-lt"/>
              </a:rPr>
            </a:br>
            <a:r>
              <a:rPr lang="ru-RU" sz="1800" b="0" dirty="0" smtClean="0">
                <a:effectLst/>
              </a:rPr>
              <a:t>Ведущая </a:t>
            </a:r>
            <a:r>
              <a:rPr lang="ru-RU" sz="1800" b="0" dirty="0">
                <a:effectLst/>
              </a:rPr>
              <a:t>цель взаимодействия детского сада с семьей — обеспечение психолого-педагогической поддержки семьи и повышение компетентности родителей (законных представителей) в вопросах развития и образования, охраны и укрепления здоровья детей</a:t>
            </a:r>
            <a:r>
              <a:rPr lang="ru-RU" sz="1800" b="0" dirty="0" smtClean="0">
                <a:effectLst/>
              </a:rPr>
              <a:t>.</a:t>
            </a:r>
            <a:br>
              <a:rPr lang="ru-RU" sz="1800" b="0" dirty="0" smtClean="0">
                <a:effectLst/>
              </a:rPr>
            </a:br>
            <a:r>
              <a:rPr lang="ru-RU" sz="1800" b="0" dirty="0">
                <a:effectLst/>
              </a:rPr>
              <a:t>Важнейшим условием обеспечения целостного развития личности ребенка является развитие конструктивного взаимодействия с семьёй воспитанников, формирование ответственных взаимоотношений с семьями воспитанников, обес­печение права родителей на уважение и понимание, на участие в жизни детского сада</a:t>
            </a:r>
            <a:r>
              <a:rPr lang="ru-RU" sz="1800" b="0" dirty="0" smtClean="0">
                <a:effectLst/>
              </a:rPr>
              <a:t>.</a:t>
            </a:r>
            <a:br>
              <a:rPr lang="ru-RU" sz="1800" b="0" dirty="0" smtClean="0">
                <a:effectLst/>
              </a:rPr>
            </a:br>
            <a:r>
              <a:rPr lang="ru-RU" sz="1800" dirty="0">
                <a:effectLst/>
              </a:rPr>
              <a:t/>
            </a:r>
            <a:br>
              <a:rPr lang="ru-RU" sz="1800" dirty="0">
                <a:effectLst/>
              </a:rPr>
            </a:br>
            <a:r>
              <a:rPr lang="ru-RU" sz="1800" b="0" dirty="0" smtClean="0">
                <a:effectLst/>
                <a:latin typeface="+mn-lt"/>
              </a:rPr>
              <a:t>Основные направления взаимодействия </a:t>
            </a:r>
            <a:r>
              <a:rPr lang="ru-RU" sz="1800" b="0" dirty="0">
                <a:effectLst/>
                <a:latin typeface="+mn-lt"/>
              </a:rPr>
              <a:t>с семьями </a:t>
            </a:r>
            <a:r>
              <a:rPr lang="ru-RU" sz="1800" b="0" dirty="0" smtClean="0">
                <a:effectLst/>
                <a:latin typeface="+mn-lt"/>
              </a:rPr>
              <a:t>воспитанников:</a:t>
            </a:r>
            <a:r>
              <a:rPr lang="ru-RU" sz="1800" b="0" dirty="0">
                <a:effectLst/>
                <a:latin typeface="+mn-lt"/>
              </a:rPr>
              <a:t/>
            </a:r>
            <a:br>
              <a:rPr lang="ru-RU" sz="1800" b="0" dirty="0">
                <a:effectLst/>
                <a:latin typeface="+mn-lt"/>
              </a:rPr>
            </a:br>
            <a:r>
              <a:rPr lang="ru-RU" sz="1800" b="0" dirty="0" smtClean="0">
                <a:effectLst/>
                <a:latin typeface="+mn-lt"/>
              </a:rPr>
              <a:t>- изучение </a:t>
            </a:r>
            <a:r>
              <a:rPr lang="ru-RU" sz="1800" b="0" dirty="0">
                <a:effectLst/>
                <a:latin typeface="+mn-lt"/>
              </a:rPr>
              <a:t>семьи, запросов, уровня психолого-педагогической компетентности, семейных ценностей;</a:t>
            </a:r>
            <a:br>
              <a:rPr lang="ru-RU" sz="1800" b="0" dirty="0">
                <a:effectLst/>
                <a:latin typeface="+mn-lt"/>
              </a:rPr>
            </a:br>
            <a:r>
              <a:rPr lang="ru-RU" sz="1800" b="0" dirty="0" smtClean="0">
                <a:effectLst/>
                <a:latin typeface="+mn-lt"/>
              </a:rPr>
              <a:t>- информирование </a:t>
            </a:r>
            <a:r>
              <a:rPr lang="ru-RU" sz="1800" b="0" dirty="0">
                <a:effectLst/>
                <a:latin typeface="+mn-lt"/>
              </a:rPr>
              <a:t>родителей (законных представителей);</a:t>
            </a:r>
            <a:br>
              <a:rPr lang="ru-RU" sz="1800" b="0" dirty="0">
                <a:effectLst/>
                <a:latin typeface="+mn-lt"/>
              </a:rPr>
            </a:br>
            <a:r>
              <a:rPr lang="ru-RU" sz="1800" b="0" dirty="0" smtClean="0">
                <a:effectLst/>
                <a:latin typeface="+mn-lt"/>
              </a:rPr>
              <a:t>- консультирование родителей (законных представителей);</a:t>
            </a:r>
            <a:r>
              <a:rPr lang="ru-RU" sz="1800" b="0" dirty="0">
                <a:effectLst/>
                <a:latin typeface="+mn-lt"/>
              </a:rPr>
              <a:t/>
            </a:r>
            <a:br>
              <a:rPr lang="ru-RU" sz="1800" b="0" dirty="0">
                <a:effectLst/>
                <a:latin typeface="+mn-lt"/>
              </a:rPr>
            </a:br>
            <a:r>
              <a:rPr lang="ru-RU" sz="1800" b="0" dirty="0" smtClean="0">
                <a:effectLst/>
                <a:latin typeface="+mn-lt"/>
              </a:rPr>
              <a:t>- просвещение </a:t>
            </a:r>
            <a:r>
              <a:rPr lang="ru-RU" sz="1800" b="0" dirty="0">
                <a:effectLst/>
                <a:latin typeface="+mn-lt"/>
              </a:rPr>
              <a:t>и обучение </a:t>
            </a:r>
            <a:r>
              <a:rPr lang="ru-RU" sz="1800" b="0" dirty="0" smtClean="0">
                <a:effectLst/>
                <a:latin typeface="+mn-lt"/>
              </a:rPr>
              <a:t>родителей (законных представителей);</a:t>
            </a:r>
            <a:r>
              <a:rPr lang="ru-RU" sz="1800" b="0" dirty="0">
                <a:effectLst/>
                <a:latin typeface="+mn-lt"/>
              </a:rPr>
              <a:t/>
            </a:r>
            <a:br>
              <a:rPr lang="ru-RU" sz="1800" b="0" dirty="0">
                <a:effectLst/>
                <a:latin typeface="+mn-lt"/>
              </a:rPr>
            </a:br>
            <a:r>
              <a:rPr lang="ru-RU" sz="1800" b="0" dirty="0" smtClean="0">
                <a:effectLst/>
                <a:latin typeface="+mn-lt"/>
              </a:rPr>
              <a:t>- совместная </a:t>
            </a:r>
            <a:r>
              <a:rPr lang="ru-RU" sz="1800" b="0" dirty="0">
                <a:effectLst/>
                <a:latin typeface="+mn-lt"/>
              </a:rPr>
              <a:t>деятельность детского сада и семьи.</a:t>
            </a:r>
            <a:br>
              <a:rPr lang="ru-RU" sz="1800" b="0" dirty="0">
                <a:effectLst/>
                <a:latin typeface="+mn-lt"/>
              </a:rPr>
            </a:br>
            <a:r>
              <a:rPr lang="ru-RU" sz="1800" dirty="0">
                <a:effectLst/>
              </a:rPr>
              <a:t/>
            </a:r>
            <a:br>
              <a:rPr lang="ru-RU" sz="1800" dirty="0">
                <a:effectLst/>
              </a:rPr>
            </a:br>
            <a:endParaRPr lang="ru-RU" sz="1800" dirty="0">
              <a:latin typeface="+mn-lt"/>
            </a:endParaRPr>
          </a:p>
        </p:txBody>
      </p:sp>
    </p:spTree>
    <p:extLst>
      <p:ext uri="{BB962C8B-B14F-4D97-AF65-F5344CB8AC3E}">
        <p14:creationId xmlns:p14="http://schemas.microsoft.com/office/powerpoint/2010/main" val="27479234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08912" cy="6120680"/>
          </a:xfrm>
        </p:spPr>
        <p:txBody>
          <a:bodyPr/>
          <a:lstStyle/>
          <a:p>
            <a:pPr marL="0" indent="0" algn="ctr">
              <a:buNone/>
            </a:pPr>
            <a:r>
              <a:rPr lang="ru-RU" sz="1800" b="0" dirty="0" smtClean="0">
                <a:effectLst/>
                <a:latin typeface="+mn-lt"/>
              </a:rPr>
              <a:t/>
            </a:r>
            <a:br>
              <a:rPr lang="ru-RU" sz="1800" b="0" dirty="0" smtClean="0">
                <a:effectLst/>
                <a:latin typeface="+mn-lt"/>
              </a:rPr>
            </a:br>
            <a:r>
              <a:rPr lang="ru-RU" sz="1800" b="0" dirty="0" smtClean="0">
                <a:effectLst/>
                <a:latin typeface="+mn-lt"/>
              </a:rPr>
              <a:t>ФОРМЫ ВЗАИМОДЕЙСТВИЯ  ПЕДАГОГИЧЕСКОГО КОЛЛЕКТИВА </a:t>
            </a:r>
            <a:br>
              <a:rPr lang="ru-RU" sz="1800" b="0" dirty="0" smtClean="0">
                <a:effectLst/>
                <a:latin typeface="+mn-lt"/>
              </a:rPr>
            </a:br>
            <a:r>
              <a:rPr lang="ru-RU" sz="1800" b="0" dirty="0" smtClean="0">
                <a:effectLst/>
                <a:latin typeface="+mn-lt"/>
              </a:rPr>
              <a:t>С СЕМЬЯМИ </a:t>
            </a:r>
            <a:r>
              <a:rPr lang="ru-RU" sz="1800" b="0" dirty="0" smtClean="0">
                <a:effectLst/>
                <a:latin typeface="+mn-lt"/>
              </a:rPr>
              <a:t>ОБУЧАЮЩИХСЯ</a:t>
            </a:r>
            <a:r>
              <a:rPr lang="ru-RU" sz="1800" b="0" dirty="0" smtClean="0">
                <a:effectLst/>
                <a:latin typeface="+mn-lt"/>
              </a:rPr>
              <a:t/>
            </a:r>
            <a:br>
              <a:rPr lang="ru-RU" sz="1800" b="0" dirty="0" smtClean="0">
                <a:effectLst/>
                <a:latin typeface="+mn-lt"/>
              </a:rPr>
            </a:br>
            <a:r>
              <a:rPr lang="ru-RU" sz="1800" b="0" dirty="0" smtClean="0">
                <a:effectLst/>
                <a:latin typeface="+mn-lt"/>
              </a:rPr>
              <a:t/>
            </a:r>
            <a:br>
              <a:rPr lang="ru-RU" sz="1800" b="0" dirty="0" smtClean="0">
                <a:effectLst/>
                <a:latin typeface="+mn-lt"/>
              </a:rPr>
            </a:br>
            <a:r>
              <a:rPr lang="ru-RU" sz="1800" b="0" dirty="0" smtClean="0">
                <a:effectLst/>
                <a:latin typeface="+mn-lt"/>
              </a:rPr>
              <a:t>1. </a:t>
            </a:r>
            <a:r>
              <a:rPr lang="ru-RU" sz="1800" b="0" dirty="0" smtClean="0">
                <a:effectLst/>
              </a:rPr>
              <a:t>Изучение </a:t>
            </a:r>
            <a:r>
              <a:rPr lang="ru-RU" sz="1800" b="0" dirty="0">
                <a:effectLst/>
              </a:rPr>
              <a:t>семьи, запросов, уровня психолого-педагогической компетентности, семейных </a:t>
            </a:r>
            <a:r>
              <a:rPr lang="ru-RU" sz="1800" b="0" dirty="0" smtClean="0">
                <a:effectLst/>
              </a:rPr>
              <a:t>ценностей:</a:t>
            </a:r>
            <a:br>
              <a:rPr lang="ru-RU" sz="1800" b="0" dirty="0" smtClean="0">
                <a:effectLst/>
              </a:rPr>
            </a:br>
            <a:r>
              <a:rPr lang="ru-RU" sz="1800" b="0" dirty="0" smtClean="0">
                <a:effectLst/>
              </a:rPr>
              <a:t/>
            </a:r>
            <a:br>
              <a:rPr lang="ru-RU" sz="1800" b="0" dirty="0" smtClean="0">
                <a:effectLst/>
              </a:rPr>
            </a:br>
            <a:r>
              <a:rPr lang="ru-RU" sz="1800" b="0" dirty="0">
                <a:effectLst/>
                <a:latin typeface="+mn-lt"/>
              </a:rPr>
              <a:t>- социологические обследования по определению социального статуса и микроклимата </a:t>
            </a:r>
            <a:r>
              <a:rPr lang="ru-RU" sz="1800" b="0" dirty="0" smtClean="0">
                <a:effectLst/>
                <a:latin typeface="+mn-lt"/>
              </a:rPr>
              <a:t>семьи;</a:t>
            </a:r>
            <a:br>
              <a:rPr lang="ru-RU" sz="1800" b="0" dirty="0" smtClean="0">
                <a:effectLst/>
                <a:latin typeface="+mn-lt"/>
              </a:rPr>
            </a:br>
            <a:r>
              <a:rPr lang="ru-RU" sz="1800" b="0" dirty="0">
                <a:effectLst/>
                <a:latin typeface="+mn-lt"/>
              </a:rPr>
              <a:t/>
            </a:r>
            <a:br>
              <a:rPr lang="ru-RU" sz="1800" b="0" dirty="0">
                <a:effectLst/>
                <a:latin typeface="+mn-lt"/>
              </a:rPr>
            </a:br>
            <a:r>
              <a:rPr lang="ru-RU" sz="1800" b="0" dirty="0">
                <a:effectLst/>
                <a:latin typeface="+mn-lt"/>
              </a:rPr>
              <a:t>- беседы (администрация, педагоги, специалисты</a:t>
            </a:r>
            <a:r>
              <a:rPr lang="ru-RU" sz="1800" b="0" dirty="0" smtClean="0">
                <a:effectLst/>
                <a:latin typeface="+mn-lt"/>
              </a:rPr>
              <a:t>);</a:t>
            </a:r>
            <a:br>
              <a:rPr lang="ru-RU" sz="1800" b="0" dirty="0" smtClean="0">
                <a:effectLst/>
                <a:latin typeface="+mn-lt"/>
              </a:rPr>
            </a:br>
            <a:r>
              <a:rPr lang="ru-RU" sz="1800" b="0" dirty="0">
                <a:effectLst/>
                <a:latin typeface="+mn-lt"/>
              </a:rPr>
              <a:t/>
            </a:r>
            <a:br>
              <a:rPr lang="ru-RU" sz="1800" b="0" dirty="0">
                <a:effectLst/>
                <a:latin typeface="+mn-lt"/>
              </a:rPr>
            </a:br>
            <a:r>
              <a:rPr lang="ru-RU" sz="1800" b="0" dirty="0">
                <a:effectLst/>
                <a:latin typeface="+mn-lt"/>
              </a:rPr>
              <a:t>- наблюдения за процессом общения членов семьи с ребенком</a:t>
            </a:r>
            <a:r>
              <a:rPr lang="ru-RU" sz="1800" b="0" dirty="0" smtClean="0">
                <a:effectLst/>
                <a:latin typeface="+mn-lt"/>
              </a:rPr>
              <a:t>;</a:t>
            </a:r>
            <a:br>
              <a:rPr lang="ru-RU" sz="1800" b="0" dirty="0" smtClean="0">
                <a:effectLst/>
                <a:latin typeface="+mn-lt"/>
              </a:rPr>
            </a:br>
            <a:r>
              <a:rPr lang="ru-RU" sz="1800" b="0" dirty="0">
                <a:effectLst/>
                <a:latin typeface="+mn-lt"/>
              </a:rPr>
              <a:t/>
            </a:r>
            <a:br>
              <a:rPr lang="ru-RU" sz="1800" b="0" dirty="0">
                <a:effectLst/>
                <a:latin typeface="+mn-lt"/>
              </a:rPr>
            </a:br>
            <a:r>
              <a:rPr lang="ru-RU" sz="1800" b="0" dirty="0">
                <a:effectLst/>
                <a:latin typeface="+mn-lt"/>
              </a:rPr>
              <a:t>- </a:t>
            </a:r>
            <a:r>
              <a:rPr lang="ru-RU" sz="1800" b="0" dirty="0" smtClean="0">
                <a:effectLst/>
                <a:latin typeface="+mn-lt"/>
              </a:rPr>
              <a:t>анкетирование;</a:t>
            </a:r>
            <a:br>
              <a:rPr lang="ru-RU" sz="1800" b="0" dirty="0" smtClean="0">
                <a:effectLst/>
                <a:latin typeface="+mn-lt"/>
              </a:rPr>
            </a:br>
            <a:r>
              <a:rPr lang="ru-RU" sz="1800" b="0" dirty="0">
                <a:effectLst/>
                <a:latin typeface="+mn-lt"/>
              </a:rPr>
              <a:t/>
            </a:r>
            <a:br>
              <a:rPr lang="ru-RU" sz="1800" b="0" dirty="0">
                <a:effectLst/>
                <a:latin typeface="+mn-lt"/>
              </a:rPr>
            </a:br>
            <a:r>
              <a:rPr lang="ru-RU" sz="1800" b="0" dirty="0">
                <a:effectLst/>
                <a:latin typeface="+mn-lt"/>
              </a:rPr>
              <a:t>- проведение мониторинга потребностей семей в дополнительных </a:t>
            </a:r>
            <a:r>
              <a:rPr lang="ru-RU" sz="1800" b="0" dirty="0" smtClean="0">
                <a:effectLst/>
                <a:latin typeface="+mn-lt"/>
              </a:rPr>
              <a:t>услугах</a:t>
            </a:r>
            <a:br>
              <a:rPr lang="ru-RU" sz="1800" b="0" dirty="0" smtClean="0">
                <a:effectLst/>
                <a:latin typeface="+mn-lt"/>
              </a:rPr>
            </a:br>
            <a:r>
              <a:rPr lang="ru-RU" sz="1800" b="0" dirty="0">
                <a:effectLst/>
                <a:latin typeface="+mn-lt"/>
              </a:rPr>
              <a:t/>
            </a:r>
            <a:br>
              <a:rPr lang="ru-RU" sz="1800" b="0" dirty="0">
                <a:effectLst/>
                <a:latin typeface="+mn-lt"/>
              </a:rPr>
            </a:br>
            <a:r>
              <a:rPr lang="ru-RU" sz="1800" dirty="0">
                <a:effectLst/>
              </a:rPr>
              <a:t/>
            </a:r>
            <a:br>
              <a:rPr lang="ru-RU" sz="1800" dirty="0">
                <a:effectLst/>
              </a:rPr>
            </a:br>
            <a:endParaRPr lang="ru-RU" sz="1800" dirty="0">
              <a:latin typeface="+mn-lt"/>
            </a:endParaRPr>
          </a:p>
        </p:txBody>
      </p:sp>
    </p:spTree>
    <p:extLst>
      <p:ext uri="{BB962C8B-B14F-4D97-AF65-F5344CB8AC3E}">
        <p14:creationId xmlns:p14="http://schemas.microsoft.com/office/powerpoint/2010/main" val="12783159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08912" cy="6120680"/>
          </a:xfrm>
        </p:spPr>
        <p:txBody>
          <a:bodyPr/>
          <a:lstStyle/>
          <a:p>
            <a:pPr marL="0" indent="0" algn="ctr">
              <a:buNone/>
            </a:pPr>
            <a:r>
              <a:rPr lang="ru-RU" sz="1800" b="0" dirty="0" smtClean="0">
                <a:effectLst/>
                <a:latin typeface="+mn-lt"/>
              </a:rPr>
              <a:t/>
            </a:r>
            <a:br>
              <a:rPr lang="ru-RU" sz="1800" b="0" dirty="0" smtClean="0">
                <a:effectLst/>
                <a:latin typeface="+mn-lt"/>
              </a:rPr>
            </a:br>
            <a:r>
              <a:rPr lang="ru-RU" sz="1800" b="0" dirty="0" smtClean="0">
                <a:effectLst/>
                <a:latin typeface="+mn-lt"/>
              </a:rPr>
              <a:t>ФОРМЫ ВЗАИМОДЕЙСТВИЯ  ПЕДАГОГИЧЕСКОГО КОЛЛЕКТИВА </a:t>
            </a:r>
            <a:br>
              <a:rPr lang="ru-RU" sz="1800" b="0" dirty="0" smtClean="0">
                <a:effectLst/>
                <a:latin typeface="+mn-lt"/>
              </a:rPr>
            </a:br>
            <a:r>
              <a:rPr lang="ru-RU" sz="1800" b="0" dirty="0" smtClean="0">
                <a:effectLst/>
                <a:latin typeface="+mn-lt"/>
              </a:rPr>
              <a:t>С СЕМЬЯМИ </a:t>
            </a:r>
            <a:r>
              <a:rPr lang="ru-RU" sz="1800" b="0" dirty="0" smtClean="0">
                <a:effectLst/>
                <a:latin typeface="+mn-lt"/>
              </a:rPr>
              <a:t>ОБУЧАЮЩИХСЯ</a:t>
            </a:r>
            <a:r>
              <a:rPr lang="ru-RU" sz="1800" b="0" dirty="0" smtClean="0">
                <a:effectLst/>
                <a:latin typeface="+mn-lt"/>
              </a:rPr>
              <a:t/>
            </a:r>
            <a:br>
              <a:rPr lang="ru-RU" sz="1800" b="0" dirty="0" smtClean="0">
                <a:effectLst/>
                <a:latin typeface="+mn-lt"/>
              </a:rPr>
            </a:br>
            <a:r>
              <a:rPr lang="ru-RU" sz="1800" dirty="0" smtClean="0">
                <a:effectLst/>
                <a:latin typeface="+mn-lt"/>
              </a:rPr>
              <a:t>2. </a:t>
            </a:r>
            <a:r>
              <a:rPr lang="ru-RU" sz="1800" b="0" dirty="0">
                <a:effectLst/>
              </a:rPr>
              <a:t>И</a:t>
            </a:r>
            <a:r>
              <a:rPr lang="ru-RU" sz="1800" b="0" dirty="0" smtClean="0">
                <a:effectLst/>
              </a:rPr>
              <a:t>нформирование </a:t>
            </a:r>
            <a:r>
              <a:rPr lang="ru-RU" sz="1800" b="0" dirty="0">
                <a:effectLst/>
              </a:rPr>
              <a:t>родителей (законных представителей</a:t>
            </a:r>
            <a:r>
              <a:rPr lang="ru-RU" sz="1800" b="0" dirty="0" smtClean="0">
                <a:effectLst/>
              </a:rPr>
              <a:t>):</a:t>
            </a:r>
            <a:br>
              <a:rPr lang="ru-RU" sz="1800" b="0" dirty="0" smtClean="0">
                <a:effectLst/>
              </a:rPr>
            </a:br>
            <a:r>
              <a:rPr lang="ru-RU" sz="1800" b="0" dirty="0" smtClean="0">
                <a:effectLst/>
              </a:rPr>
              <a:t/>
            </a:r>
            <a:br>
              <a:rPr lang="ru-RU" sz="1800" b="0" dirty="0" smtClean="0">
                <a:effectLst/>
              </a:rPr>
            </a:br>
            <a:r>
              <a:rPr lang="ru-RU" sz="1800" b="0" dirty="0">
                <a:effectLst/>
              </a:rPr>
              <a:t>- визитная карточка </a:t>
            </a:r>
            <a:r>
              <a:rPr lang="ru-RU" sz="1800" b="0" dirty="0" smtClean="0">
                <a:effectLst/>
              </a:rPr>
              <a:t>ДОУ</a:t>
            </a:r>
            <a:br>
              <a:rPr lang="ru-RU" sz="1800" b="0" dirty="0" smtClean="0">
                <a:effectLst/>
              </a:rPr>
            </a:br>
            <a:r>
              <a:rPr lang="ru-RU" sz="1800" b="0" dirty="0" smtClean="0">
                <a:effectLst/>
              </a:rPr>
              <a:t>- </a:t>
            </a:r>
            <a:r>
              <a:rPr lang="ru-RU" sz="1800" b="0" dirty="0">
                <a:effectLst/>
              </a:rPr>
              <a:t>информационные стенды</a:t>
            </a:r>
            <a:br>
              <a:rPr lang="ru-RU" sz="1800" b="0" dirty="0">
                <a:effectLst/>
              </a:rPr>
            </a:br>
            <a:r>
              <a:rPr lang="ru-RU" sz="1800" b="0" dirty="0">
                <a:effectLst/>
              </a:rPr>
              <a:t>- выставки детских </a:t>
            </a:r>
            <a:r>
              <a:rPr lang="ru-RU" sz="1800" b="0" dirty="0" smtClean="0">
                <a:effectLst/>
              </a:rPr>
              <a:t>работ</a:t>
            </a:r>
            <a:r>
              <a:rPr lang="ru-RU" sz="1800" b="0" dirty="0">
                <a:effectLst/>
              </a:rPr>
              <a:t> </a:t>
            </a:r>
            <a:br>
              <a:rPr lang="ru-RU" sz="1800" b="0" dirty="0">
                <a:effectLst/>
              </a:rPr>
            </a:br>
            <a:r>
              <a:rPr lang="ru-RU" sz="1800" b="0" dirty="0">
                <a:effectLst/>
              </a:rPr>
              <a:t>- личные беседы</a:t>
            </a:r>
            <a:br>
              <a:rPr lang="ru-RU" sz="1800" b="0" dirty="0">
                <a:effectLst/>
              </a:rPr>
            </a:br>
            <a:r>
              <a:rPr lang="ru-RU" sz="1800" b="0" dirty="0">
                <a:effectLst/>
              </a:rPr>
              <a:t>- общение по телефону</a:t>
            </a:r>
            <a:br>
              <a:rPr lang="ru-RU" sz="1800" b="0" dirty="0">
                <a:effectLst/>
              </a:rPr>
            </a:br>
            <a:r>
              <a:rPr lang="ru-RU" sz="1800" b="0" dirty="0">
                <a:effectLst/>
              </a:rPr>
              <a:t>- индивидуальные записки</a:t>
            </a:r>
            <a:br>
              <a:rPr lang="ru-RU" sz="1800" b="0" dirty="0">
                <a:effectLst/>
              </a:rPr>
            </a:br>
            <a:r>
              <a:rPr lang="ru-RU" sz="1800" b="0" dirty="0">
                <a:effectLst/>
              </a:rPr>
              <a:t>- родительские собрания</a:t>
            </a:r>
            <a:br>
              <a:rPr lang="ru-RU" sz="1800" b="0" dirty="0">
                <a:effectLst/>
              </a:rPr>
            </a:br>
            <a:r>
              <a:rPr lang="ru-RU" sz="1800" b="0" dirty="0">
                <a:effectLst/>
              </a:rPr>
              <a:t>- сайт организации</a:t>
            </a:r>
            <a:br>
              <a:rPr lang="ru-RU" sz="1800" b="0" dirty="0">
                <a:effectLst/>
              </a:rPr>
            </a:br>
            <a:r>
              <a:rPr lang="ru-RU" sz="1800" b="0" dirty="0">
                <a:effectLst/>
              </a:rPr>
              <a:t>- передача информации по электронной почте и телефону</a:t>
            </a:r>
            <a:br>
              <a:rPr lang="ru-RU" sz="1800" b="0" dirty="0">
                <a:effectLst/>
              </a:rPr>
            </a:br>
            <a:r>
              <a:rPr lang="ru-RU" sz="1800" b="0" dirty="0">
                <a:effectLst/>
              </a:rPr>
              <a:t>- объявления</a:t>
            </a:r>
            <a:br>
              <a:rPr lang="ru-RU" sz="1800" b="0" dirty="0">
                <a:effectLst/>
              </a:rPr>
            </a:br>
            <a:r>
              <a:rPr lang="ru-RU" sz="1800" b="0" dirty="0">
                <a:effectLst/>
              </a:rPr>
              <a:t>- фотогазеты</a:t>
            </a:r>
            <a:br>
              <a:rPr lang="ru-RU" sz="1800" b="0" dirty="0">
                <a:effectLst/>
              </a:rPr>
            </a:br>
            <a:r>
              <a:rPr lang="ru-RU" sz="1800" b="0" dirty="0">
                <a:effectLst/>
              </a:rPr>
              <a:t>- </a:t>
            </a:r>
            <a:r>
              <a:rPr lang="ru-RU" sz="1800" b="0" dirty="0" smtClean="0">
                <a:effectLst/>
              </a:rPr>
              <a:t>памятки</a:t>
            </a:r>
            <a:br>
              <a:rPr lang="ru-RU" sz="1800" b="0" dirty="0" smtClean="0">
                <a:effectLst/>
              </a:rPr>
            </a:br>
            <a:r>
              <a:rPr lang="ru-RU" sz="1800" b="0" dirty="0">
                <a:effectLst/>
              </a:rPr>
              <a:t/>
            </a:r>
            <a:br>
              <a:rPr lang="ru-RU" sz="1800" b="0" dirty="0">
                <a:effectLst/>
              </a:rPr>
            </a:br>
            <a:r>
              <a:rPr lang="ru-RU" sz="1800" b="0" dirty="0">
                <a:effectLst/>
              </a:rPr>
              <a:t>3. Консультирование родителей (консультации по различным вопросам)</a:t>
            </a:r>
            <a:br>
              <a:rPr lang="ru-RU" sz="1800" b="0" dirty="0">
                <a:effectLst/>
              </a:rPr>
            </a:br>
            <a:r>
              <a:rPr lang="ru-RU" sz="1800" b="0" dirty="0">
                <a:effectLst/>
                <a:latin typeface="+mn-lt"/>
              </a:rPr>
              <a:t/>
            </a:r>
            <a:br>
              <a:rPr lang="ru-RU" sz="1800" b="0" dirty="0">
                <a:effectLst/>
                <a:latin typeface="+mn-lt"/>
              </a:rPr>
            </a:br>
            <a:r>
              <a:rPr lang="ru-RU" sz="1800" b="0" dirty="0">
                <a:effectLst/>
                <a:latin typeface="+mn-lt"/>
              </a:rPr>
              <a:t/>
            </a:r>
            <a:br>
              <a:rPr lang="ru-RU" sz="1800" b="0" dirty="0">
                <a:effectLst/>
                <a:latin typeface="+mn-lt"/>
              </a:rPr>
            </a:br>
            <a:r>
              <a:rPr lang="ru-RU" sz="1800" dirty="0">
                <a:effectLst/>
              </a:rPr>
              <a:t/>
            </a:r>
            <a:br>
              <a:rPr lang="ru-RU" sz="1800" dirty="0">
                <a:effectLst/>
              </a:rPr>
            </a:br>
            <a:endParaRPr lang="ru-RU" sz="1800" dirty="0">
              <a:latin typeface="+mn-lt"/>
            </a:endParaRPr>
          </a:p>
        </p:txBody>
      </p:sp>
    </p:spTree>
    <p:extLst>
      <p:ext uri="{BB962C8B-B14F-4D97-AF65-F5344CB8AC3E}">
        <p14:creationId xmlns:p14="http://schemas.microsoft.com/office/powerpoint/2010/main" val="22632408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048672"/>
          </a:xfrm>
        </p:spPr>
        <p:txBody>
          <a:bodyPr/>
          <a:lstStyle/>
          <a:p>
            <a:pPr marL="0" indent="0" algn="ctr">
              <a:buNone/>
            </a:pPr>
            <a:r>
              <a:rPr lang="ru-RU" sz="1800" b="0" dirty="0" smtClean="0">
                <a:effectLst/>
                <a:latin typeface="+mn-lt"/>
              </a:rPr>
              <a:t/>
            </a:r>
            <a:br>
              <a:rPr lang="ru-RU" sz="1800" b="0" dirty="0" smtClean="0">
                <a:effectLst/>
                <a:latin typeface="+mn-lt"/>
              </a:rPr>
            </a:br>
            <a:r>
              <a:rPr lang="ru-RU" sz="1800" b="0" dirty="0" smtClean="0">
                <a:effectLst/>
                <a:latin typeface="+mn-lt"/>
              </a:rPr>
              <a:t>ФОРМЫ ВЗАИМОДЕЙСТВИЯ  ПЕДАГОГИЧЕСКОГО КОЛЛЕКТИВА </a:t>
            </a:r>
            <a:br>
              <a:rPr lang="ru-RU" sz="1800" b="0" dirty="0" smtClean="0">
                <a:effectLst/>
                <a:latin typeface="+mn-lt"/>
              </a:rPr>
            </a:br>
            <a:r>
              <a:rPr lang="ru-RU" sz="1800" b="0" dirty="0" smtClean="0">
                <a:effectLst/>
                <a:latin typeface="+mn-lt"/>
              </a:rPr>
              <a:t>С СЕМЬЯМИ </a:t>
            </a:r>
            <a:r>
              <a:rPr lang="ru-RU" sz="1800" b="0" dirty="0" smtClean="0">
                <a:effectLst/>
                <a:latin typeface="+mn-lt"/>
              </a:rPr>
              <a:t>ОБУЧАЮЩИХСЯ</a:t>
            </a:r>
            <a:r>
              <a:rPr lang="ru-RU" sz="1800" b="0" dirty="0" smtClean="0">
                <a:effectLst/>
                <a:latin typeface="+mn-lt"/>
              </a:rPr>
              <a:t/>
            </a:r>
            <a:br>
              <a:rPr lang="ru-RU" sz="1800" b="0" dirty="0" smtClean="0">
                <a:effectLst/>
                <a:latin typeface="+mn-lt"/>
              </a:rPr>
            </a:br>
            <a:r>
              <a:rPr lang="ru-RU" sz="1800" b="0" dirty="0" smtClean="0">
                <a:effectLst/>
                <a:latin typeface="+mn-lt"/>
              </a:rPr>
              <a:t/>
            </a:r>
            <a:br>
              <a:rPr lang="ru-RU" sz="1800" b="0" dirty="0" smtClean="0">
                <a:effectLst/>
                <a:latin typeface="+mn-lt"/>
              </a:rPr>
            </a:br>
            <a:r>
              <a:rPr lang="ru-RU" sz="1800" b="0" dirty="0" smtClean="0">
                <a:effectLst/>
                <a:latin typeface="+mn-lt"/>
              </a:rPr>
              <a:t>4. </a:t>
            </a:r>
            <a:r>
              <a:rPr lang="ru-RU" sz="1800" b="0" dirty="0">
                <a:effectLst/>
              </a:rPr>
              <a:t>П</a:t>
            </a:r>
            <a:r>
              <a:rPr lang="ru-RU" sz="1800" b="0" dirty="0" smtClean="0">
                <a:effectLst/>
              </a:rPr>
              <a:t>росвещение </a:t>
            </a:r>
            <a:r>
              <a:rPr lang="ru-RU" sz="1800" b="0" dirty="0">
                <a:effectLst/>
              </a:rPr>
              <a:t>и обучение </a:t>
            </a:r>
            <a:r>
              <a:rPr lang="ru-RU" sz="1800" b="0" dirty="0" smtClean="0">
                <a:effectLst/>
              </a:rPr>
              <a:t>родителей:</a:t>
            </a:r>
            <a:br>
              <a:rPr lang="ru-RU" sz="1800" b="0" dirty="0" smtClean="0">
                <a:effectLst/>
              </a:rPr>
            </a:br>
            <a:r>
              <a:rPr lang="ru-RU" sz="1800" b="0" dirty="0" smtClean="0">
                <a:effectLst/>
              </a:rPr>
              <a:t/>
            </a:r>
            <a:br>
              <a:rPr lang="ru-RU" sz="1800" b="0" dirty="0" smtClean="0">
                <a:effectLst/>
              </a:rPr>
            </a:br>
            <a:r>
              <a:rPr lang="ru-RU" sz="1800" b="0" dirty="0">
                <a:effectLst/>
                <a:latin typeface="+mn-lt"/>
              </a:rPr>
              <a:t>- семинары-практикумы, мастер-классы (по запросу </a:t>
            </a:r>
            <a:r>
              <a:rPr lang="ru-RU" sz="1800" b="0" dirty="0" smtClean="0">
                <a:effectLst/>
                <a:latin typeface="+mn-lt"/>
              </a:rPr>
              <a:t>родителей (законных представителей), </a:t>
            </a:r>
            <a:r>
              <a:rPr lang="ru-RU" sz="1800" b="0" dirty="0">
                <a:effectLst/>
                <a:latin typeface="+mn-lt"/>
              </a:rPr>
              <a:t>по выявленной проблеме</a:t>
            </a:r>
            <a:r>
              <a:rPr lang="ru-RU" sz="1800" b="0" dirty="0" smtClean="0">
                <a:effectLst/>
                <a:latin typeface="+mn-lt"/>
              </a:rPr>
              <a:t>);</a:t>
            </a:r>
            <a:br>
              <a:rPr lang="ru-RU" sz="1800" b="0" dirty="0" smtClean="0">
                <a:effectLst/>
                <a:latin typeface="+mn-lt"/>
              </a:rPr>
            </a:br>
            <a:r>
              <a:rPr lang="ru-RU" sz="1800" b="0" dirty="0">
                <a:effectLst/>
                <a:latin typeface="+mn-lt"/>
              </a:rPr>
              <a:t/>
            </a:r>
            <a:br>
              <a:rPr lang="ru-RU" sz="1800" b="0" dirty="0">
                <a:effectLst/>
                <a:latin typeface="+mn-lt"/>
              </a:rPr>
            </a:br>
            <a:r>
              <a:rPr lang="ru-RU" sz="1800" b="0" dirty="0">
                <a:effectLst/>
                <a:latin typeface="+mn-lt"/>
              </a:rPr>
              <a:t>- приглашение </a:t>
            </a:r>
            <a:r>
              <a:rPr lang="ru-RU" sz="1800" b="0" dirty="0" smtClean="0">
                <a:effectLst/>
                <a:latin typeface="+mn-lt"/>
              </a:rPr>
              <a:t>специалистов;</a:t>
            </a:r>
            <a:r>
              <a:rPr lang="ru-RU" sz="1800" b="0" dirty="0">
                <a:effectLst/>
                <a:latin typeface="+mn-lt"/>
              </a:rPr>
              <a:t/>
            </a:r>
            <a:br>
              <a:rPr lang="ru-RU" sz="1800" b="0" dirty="0">
                <a:effectLst/>
                <a:latin typeface="+mn-lt"/>
              </a:rPr>
            </a:br>
            <a:r>
              <a:rPr lang="ru-RU" sz="1800" b="0" dirty="0">
                <a:effectLst/>
                <a:latin typeface="+mn-lt"/>
              </a:rPr>
              <a:t> </a:t>
            </a:r>
            <a:br>
              <a:rPr lang="ru-RU" sz="1800" b="0" dirty="0">
                <a:effectLst/>
                <a:latin typeface="+mn-lt"/>
              </a:rPr>
            </a:br>
            <a:r>
              <a:rPr lang="ru-RU" sz="1800" b="0" dirty="0">
                <a:effectLst/>
                <a:latin typeface="+mn-lt"/>
              </a:rPr>
              <a:t>- сайт организации и рекомендация других ресурсов сети </a:t>
            </a:r>
            <a:r>
              <a:rPr lang="ru-RU" sz="1800" b="0" dirty="0" smtClean="0">
                <a:effectLst/>
                <a:latin typeface="+mn-lt"/>
              </a:rPr>
              <a:t>Интернет;</a:t>
            </a:r>
            <a:br>
              <a:rPr lang="ru-RU" sz="1800" b="0" dirty="0" smtClean="0">
                <a:effectLst/>
                <a:latin typeface="+mn-lt"/>
              </a:rPr>
            </a:br>
            <a:r>
              <a:rPr lang="ru-RU" sz="1800" b="0" dirty="0">
                <a:effectLst/>
                <a:latin typeface="+mn-lt"/>
              </a:rPr>
              <a:t/>
            </a:r>
            <a:br>
              <a:rPr lang="ru-RU" sz="1800" b="0" dirty="0">
                <a:effectLst/>
                <a:latin typeface="+mn-lt"/>
              </a:rPr>
            </a:br>
            <a:r>
              <a:rPr lang="ru-RU" sz="1800" b="0" dirty="0">
                <a:effectLst/>
                <a:latin typeface="+mn-lt"/>
              </a:rPr>
              <a:t>- творческие </a:t>
            </a:r>
            <a:r>
              <a:rPr lang="ru-RU" sz="1800" b="0" dirty="0" smtClean="0">
                <a:effectLst/>
                <a:latin typeface="+mn-lt"/>
              </a:rPr>
              <a:t>задания;</a:t>
            </a:r>
            <a:br>
              <a:rPr lang="ru-RU" sz="1800" b="0" dirty="0" smtClean="0">
                <a:effectLst/>
                <a:latin typeface="+mn-lt"/>
              </a:rPr>
            </a:br>
            <a:r>
              <a:rPr lang="ru-RU" sz="1800" b="0" dirty="0">
                <a:effectLst/>
                <a:latin typeface="+mn-lt"/>
              </a:rPr>
              <a:t/>
            </a:r>
            <a:br>
              <a:rPr lang="ru-RU" sz="1800" b="0" dirty="0">
                <a:effectLst/>
                <a:latin typeface="+mn-lt"/>
              </a:rPr>
            </a:br>
            <a:r>
              <a:rPr lang="ru-RU" sz="1800" b="0" dirty="0">
                <a:effectLst/>
                <a:latin typeface="+mn-lt"/>
              </a:rPr>
              <a:t>- </a:t>
            </a:r>
            <a:r>
              <a:rPr lang="ru-RU" sz="1800" b="0" dirty="0" smtClean="0">
                <a:effectLst/>
                <a:latin typeface="+mn-lt"/>
              </a:rPr>
              <a:t>семинары;</a:t>
            </a:r>
            <a:br>
              <a:rPr lang="ru-RU" sz="1800" b="0" dirty="0" smtClean="0">
                <a:effectLst/>
                <a:latin typeface="+mn-lt"/>
              </a:rPr>
            </a:br>
            <a:r>
              <a:rPr lang="ru-RU" sz="1800" b="0" dirty="0">
                <a:effectLst/>
                <a:latin typeface="+mn-lt"/>
              </a:rPr>
              <a:t/>
            </a:r>
            <a:br>
              <a:rPr lang="ru-RU" sz="1800" b="0" dirty="0">
                <a:effectLst/>
                <a:latin typeface="+mn-lt"/>
              </a:rPr>
            </a:br>
            <a:r>
              <a:rPr lang="ru-RU" sz="1800" b="0" dirty="0">
                <a:effectLst/>
                <a:latin typeface="+mn-lt"/>
              </a:rPr>
              <a:t>- подготовка и организация музейных экспозиций в учреждении</a:t>
            </a:r>
            <a:r>
              <a:rPr lang="ru-RU" sz="1800" b="0" dirty="0">
                <a:effectLst/>
              </a:rPr>
              <a:t/>
            </a:r>
            <a:br>
              <a:rPr lang="ru-RU" sz="1800" b="0" dirty="0">
                <a:effectLst/>
              </a:rPr>
            </a:br>
            <a:endParaRPr lang="ru-RU" sz="1800" b="0" dirty="0">
              <a:latin typeface="+mn-lt"/>
            </a:endParaRPr>
          </a:p>
        </p:txBody>
      </p:sp>
    </p:spTree>
    <p:extLst>
      <p:ext uri="{BB962C8B-B14F-4D97-AF65-F5344CB8AC3E}">
        <p14:creationId xmlns:p14="http://schemas.microsoft.com/office/powerpoint/2010/main" val="9555404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048672"/>
          </a:xfrm>
        </p:spPr>
        <p:txBody>
          <a:bodyPr/>
          <a:lstStyle/>
          <a:p>
            <a:pPr marL="0" indent="0" algn="ctr">
              <a:buNone/>
            </a:pPr>
            <a:r>
              <a:rPr lang="ru-RU" sz="1800" b="0" dirty="0" smtClean="0">
                <a:effectLst/>
                <a:latin typeface="+mn-lt"/>
              </a:rPr>
              <a:t>ФОРМЫ ВЗАИМОДЕЙСТВИЯ  ПЕДАГОГИЧЕСКОГО КОЛЛЕКТИВА </a:t>
            </a:r>
            <a:br>
              <a:rPr lang="ru-RU" sz="1800" b="0" dirty="0" smtClean="0">
                <a:effectLst/>
                <a:latin typeface="+mn-lt"/>
              </a:rPr>
            </a:br>
            <a:r>
              <a:rPr lang="ru-RU" sz="1800" b="0" dirty="0" smtClean="0">
                <a:effectLst/>
                <a:latin typeface="+mn-lt"/>
              </a:rPr>
              <a:t>С СЕМЬЯМИ </a:t>
            </a:r>
            <a:r>
              <a:rPr lang="ru-RU" sz="1800" b="0" dirty="0" smtClean="0">
                <a:effectLst/>
                <a:latin typeface="+mn-lt"/>
              </a:rPr>
              <a:t>ОБУЧАЮЩИХСЯ</a:t>
            </a:r>
            <a:r>
              <a:rPr lang="ru-RU" sz="1800" b="0" dirty="0" smtClean="0">
                <a:effectLst/>
                <a:latin typeface="+mn-lt"/>
              </a:rPr>
              <a:t/>
            </a:r>
            <a:br>
              <a:rPr lang="ru-RU" sz="1800" b="0" dirty="0" smtClean="0">
                <a:effectLst/>
                <a:latin typeface="+mn-lt"/>
              </a:rPr>
            </a:br>
            <a:r>
              <a:rPr lang="ru-RU" sz="1800" b="0" dirty="0" smtClean="0">
                <a:effectLst/>
                <a:latin typeface="+mn-lt"/>
              </a:rPr>
              <a:t>5. </a:t>
            </a:r>
            <a:r>
              <a:rPr lang="ru-RU" sz="1800" b="0" dirty="0">
                <a:effectLst/>
                <a:latin typeface="+mn-lt"/>
              </a:rPr>
              <a:t>С</a:t>
            </a:r>
            <a:r>
              <a:rPr lang="ru-RU" sz="1800" b="0" dirty="0" smtClean="0">
                <a:effectLst/>
                <a:latin typeface="+mn-lt"/>
              </a:rPr>
              <a:t>овместная </a:t>
            </a:r>
            <a:r>
              <a:rPr lang="ru-RU" sz="1800" b="0" dirty="0">
                <a:effectLst/>
                <a:latin typeface="+mn-lt"/>
              </a:rPr>
              <a:t>деятельность детского сада и </a:t>
            </a:r>
            <a:r>
              <a:rPr lang="ru-RU" sz="1800" b="0" dirty="0" smtClean="0">
                <a:effectLst/>
                <a:latin typeface="+mn-lt"/>
              </a:rPr>
              <a:t>семьи:</a:t>
            </a:r>
            <a:br>
              <a:rPr lang="ru-RU" sz="1800" b="0" dirty="0" smtClean="0">
                <a:effectLst/>
                <a:latin typeface="+mn-lt"/>
              </a:rPr>
            </a:br>
            <a:r>
              <a:rPr lang="ru-RU" sz="1800" b="0" dirty="0" smtClean="0">
                <a:effectLst/>
                <a:latin typeface="+mn-lt"/>
              </a:rPr>
              <a:t/>
            </a:r>
            <a:br>
              <a:rPr lang="ru-RU" sz="1800" b="0" dirty="0" smtClean="0">
                <a:effectLst/>
                <a:latin typeface="+mn-lt"/>
              </a:rPr>
            </a:br>
            <a:r>
              <a:rPr lang="ru-RU" sz="1800" b="0" dirty="0">
                <a:effectLst/>
                <a:latin typeface="+mn-lt"/>
              </a:rPr>
              <a:t>- родительский </a:t>
            </a:r>
            <a:r>
              <a:rPr lang="ru-RU" sz="1800" b="0" dirty="0" smtClean="0">
                <a:effectLst/>
                <a:latin typeface="+mn-lt"/>
              </a:rPr>
              <a:t>комитет;</a:t>
            </a:r>
            <a:br>
              <a:rPr lang="ru-RU" sz="1800" b="0" dirty="0" smtClean="0">
                <a:effectLst/>
                <a:latin typeface="+mn-lt"/>
              </a:rPr>
            </a:br>
            <a:r>
              <a:rPr lang="ru-RU" sz="1800" b="0" dirty="0">
                <a:effectLst/>
                <a:latin typeface="+mn-lt"/>
              </a:rPr>
              <a:t/>
            </a:r>
            <a:br>
              <a:rPr lang="ru-RU" sz="1800" b="0" dirty="0">
                <a:effectLst/>
                <a:latin typeface="+mn-lt"/>
              </a:rPr>
            </a:br>
            <a:r>
              <a:rPr lang="ru-RU" sz="1800" b="0" dirty="0">
                <a:effectLst/>
                <a:latin typeface="+mn-lt"/>
              </a:rPr>
              <a:t>- дни открытых </a:t>
            </a:r>
            <a:r>
              <a:rPr lang="ru-RU" sz="1800" b="0" dirty="0" smtClean="0">
                <a:effectLst/>
                <a:latin typeface="+mn-lt"/>
              </a:rPr>
              <a:t>дверей;</a:t>
            </a:r>
            <a:br>
              <a:rPr lang="ru-RU" sz="1800" b="0" dirty="0" smtClean="0">
                <a:effectLst/>
                <a:latin typeface="+mn-lt"/>
              </a:rPr>
            </a:br>
            <a:r>
              <a:rPr lang="ru-RU" sz="1800" b="0" dirty="0">
                <a:effectLst/>
                <a:latin typeface="+mn-lt"/>
              </a:rPr>
              <a:t/>
            </a:r>
            <a:br>
              <a:rPr lang="ru-RU" sz="1800" b="0" dirty="0">
                <a:effectLst/>
                <a:latin typeface="+mn-lt"/>
              </a:rPr>
            </a:br>
            <a:r>
              <a:rPr lang="ru-RU" sz="1800" b="0" dirty="0">
                <a:effectLst/>
                <a:latin typeface="+mn-lt"/>
              </a:rPr>
              <a:t>- организация совместных </a:t>
            </a:r>
            <a:r>
              <a:rPr lang="ru-RU" sz="1800" b="0" dirty="0" smtClean="0">
                <a:effectLst/>
                <a:latin typeface="+mn-lt"/>
              </a:rPr>
              <a:t>праздников;</a:t>
            </a:r>
            <a:br>
              <a:rPr lang="ru-RU" sz="1800" b="0" dirty="0" smtClean="0">
                <a:effectLst/>
                <a:latin typeface="+mn-lt"/>
              </a:rPr>
            </a:br>
            <a:r>
              <a:rPr lang="ru-RU" sz="1800" b="0" dirty="0">
                <a:effectLst/>
                <a:latin typeface="+mn-lt"/>
              </a:rPr>
              <a:t/>
            </a:r>
            <a:br>
              <a:rPr lang="ru-RU" sz="1800" b="0" dirty="0">
                <a:effectLst/>
                <a:latin typeface="+mn-lt"/>
              </a:rPr>
            </a:br>
            <a:r>
              <a:rPr lang="ru-RU" sz="1800" b="0" dirty="0">
                <a:effectLst/>
                <a:latin typeface="+mn-lt"/>
              </a:rPr>
              <a:t>- совместная проектная </a:t>
            </a:r>
            <a:r>
              <a:rPr lang="ru-RU" sz="1800" b="0" dirty="0" smtClean="0">
                <a:effectLst/>
                <a:latin typeface="+mn-lt"/>
              </a:rPr>
              <a:t>деятельность;</a:t>
            </a:r>
            <a:br>
              <a:rPr lang="ru-RU" sz="1800" b="0" dirty="0" smtClean="0">
                <a:effectLst/>
                <a:latin typeface="+mn-lt"/>
              </a:rPr>
            </a:br>
            <a:r>
              <a:rPr lang="ru-RU" sz="1800" b="0" dirty="0">
                <a:effectLst/>
                <a:latin typeface="+mn-lt"/>
              </a:rPr>
              <a:t/>
            </a:r>
            <a:br>
              <a:rPr lang="ru-RU" sz="1800" b="0" dirty="0">
                <a:effectLst/>
                <a:latin typeface="+mn-lt"/>
              </a:rPr>
            </a:br>
            <a:r>
              <a:rPr lang="ru-RU" sz="1800" b="0" dirty="0">
                <a:effectLst/>
                <a:latin typeface="+mn-lt"/>
              </a:rPr>
              <a:t>- выставки совместного семейного </a:t>
            </a:r>
            <a:r>
              <a:rPr lang="ru-RU" sz="1800" b="0" dirty="0" smtClean="0">
                <a:effectLst/>
                <a:latin typeface="+mn-lt"/>
              </a:rPr>
              <a:t>творчества;</a:t>
            </a:r>
            <a:br>
              <a:rPr lang="ru-RU" sz="1800" b="0" dirty="0" smtClean="0">
                <a:effectLst/>
                <a:latin typeface="+mn-lt"/>
              </a:rPr>
            </a:br>
            <a:r>
              <a:rPr lang="ru-RU" sz="1800" b="0" dirty="0">
                <a:effectLst/>
                <a:latin typeface="+mn-lt"/>
              </a:rPr>
              <a:t/>
            </a:r>
            <a:br>
              <a:rPr lang="ru-RU" sz="1800" b="0" dirty="0">
                <a:effectLst/>
                <a:latin typeface="+mn-lt"/>
              </a:rPr>
            </a:br>
            <a:r>
              <a:rPr lang="ru-RU" sz="1800" b="0" dirty="0">
                <a:effectLst/>
                <a:latin typeface="+mn-lt"/>
              </a:rPr>
              <a:t>- семейные </a:t>
            </a:r>
            <a:r>
              <a:rPr lang="ru-RU" sz="1800" b="0" dirty="0" smtClean="0">
                <a:effectLst/>
                <a:latin typeface="+mn-lt"/>
              </a:rPr>
              <a:t>фотоколлажи;</a:t>
            </a:r>
            <a:br>
              <a:rPr lang="ru-RU" sz="1800" b="0" dirty="0" smtClean="0">
                <a:effectLst/>
                <a:latin typeface="+mn-lt"/>
              </a:rPr>
            </a:br>
            <a:r>
              <a:rPr lang="ru-RU" sz="1800" b="0" dirty="0">
                <a:effectLst/>
                <a:latin typeface="+mn-lt"/>
              </a:rPr>
              <a:t/>
            </a:r>
            <a:br>
              <a:rPr lang="ru-RU" sz="1800" b="0" dirty="0">
                <a:effectLst/>
                <a:latin typeface="+mn-lt"/>
              </a:rPr>
            </a:br>
            <a:r>
              <a:rPr lang="ru-RU" sz="1800" b="0" dirty="0">
                <a:effectLst/>
                <a:latin typeface="+mn-lt"/>
              </a:rPr>
              <a:t>- </a:t>
            </a:r>
            <a:r>
              <a:rPr lang="ru-RU" sz="1800" b="0" dirty="0" smtClean="0">
                <a:effectLst/>
                <a:latin typeface="+mn-lt"/>
              </a:rPr>
              <a:t>субботники;</a:t>
            </a:r>
            <a:br>
              <a:rPr lang="ru-RU" sz="1800" b="0" dirty="0" smtClean="0">
                <a:effectLst/>
                <a:latin typeface="+mn-lt"/>
              </a:rPr>
            </a:br>
            <a:r>
              <a:rPr lang="ru-RU" sz="1800" b="0" dirty="0">
                <a:effectLst/>
                <a:latin typeface="+mn-lt"/>
              </a:rPr>
              <a:t/>
            </a:r>
            <a:br>
              <a:rPr lang="ru-RU" sz="1800" b="0" dirty="0">
                <a:effectLst/>
                <a:latin typeface="+mn-lt"/>
              </a:rPr>
            </a:br>
            <a:r>
              <a:rPr lang="ru-RU" sz="1800" b="0" dirty="0">
                <a:effectLst/>
                <a:latin typeface="+mn-lt"/>
              </a:rPr>
              <a:t>- </a:t>
            </a:r>
            <a:r>
              <a:rPr lang="ru-RU" sz="1800" b="0" dirty="0" smtClean="0">
                <a:effectLst/>
                <a:latin typeface="+mn-lt"/>
              </a:rPr>
              <a:t>экскурсии;</a:t>
            </a:r>
            <a:br>
              <a:rPr lang="ru-RU" sz="1800" b="0" dirty="0" smtClean="0">
                <a:effectLst/>
                <a:latin typeface="+mn-lt"/>
              </a:rPr>
            </a:br>
            <a:r>
              <a:rPr lang="ru-RU" sz="1800" b="0" dirty="0">
                <a:effectLst/>
                <a:latin typeface="+mn-lt"/>
              </a:rPr>
              <a:t/>
            </a:r>
            <a:br>
              <a:rPr lang="ru-RU" sz="1800" b="0" dirty="0">
                <a:effectLst/>
                <a:latin typeface="+mn-lt"/>
              </a:rPr>
            </a:br>
            <a:r>
              <a:rPr lang="ru-RU" sz="1800" b="0" dirty="0">
                <a:effectLst/>
                <a:latin typeface="+mn-lt"/>
              </a:rPr>
              <a:t>- досуги с вовлечением родителей</a:t>
            </a:r>
            <a:br>
              <a:rPr lang="ru-RU" sz="1800" b="0" dirty="0">
                <a:effectLst/>
                <a:latin typeface="+mn-lt"/>
              </a:rPr>
            </a:br>
            <a:r>
              <a:rPr lang="ru-RU" sz="1800" dirty="0">
                <a:effectLst/>
                <a:latin typeface="+mn-lt"/>
              </a:rPr>
              <a:t/>
            </a:r>
            <a:br>
              <a:rPr lang="ru-RU" sz="1800" dirty="0">
                <a:effectLst/>
                <a:latin typeface="+mn-lt"/>
              </a:rPr>
            </a:br>
            <a:endParaRPr lang="ru-RU" sz="1800" b="0" dirty="0">
              <a:latin typeface="+mn-lt"/>
            </a:endParaRPr>
          </a:p>
        </p:txBody>
      </p:sp>
    </p:spTree>
    <p:extLst>
      <p:ext uri="{BB962C8B-B14F-4D97-AF65-F5344CB8AC3E}">
        <p14:creationId xmlns:p14="http://schemas.microsoft.com/office/powerpoint/2010/main" val="33477319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048672"/>
          </a:xfrm>
        </p:spPr>
        <p:txBody>
          <a:bodyPr/>
          <a:lstStyle/>
          <a:p>
            <a:pPr marL="0" indent="0" algn="ctr">
              <a:buNone/>
            </a:pPr>
            <a:r>
              <a:rPr lang="ru-RU" sz="2000" dirty="0" smtClean="0">
                <a:effectLst/>
                <a:latin typeface="+mn-lt"/>
              </a:rPr>
              <a:t>Рабочая программа воспитания</a:t>
            </a:r>
            <a:br>
              <a:rPr lang="ru-RU" sz="2000" dirty="0" smtClean="0">
                <a:effectLst/>
                <a:latin typeface="+mn-lt"/>
              </a:rPr>
            </a:br>
            <a:r>
              <a:rPr lang="ru-RU" sz="2000" dirty="0" smtClean="0">
                <a:effectLst/>
                <a:latin typeface="+mn-lt"/>
              </a:rPr>
              <a:t>      </a:t>
            </a:r>
            <a:r>
              <a:rPr lang="ru-RU" sz="1800" b="0" dirty="0" smtClean="0">
                <a:effectLst/>
                <a:latin typeface="+mn-lt"/>
              </a:rPr>
              <a:t>Программа воспитания основана на воплощении национального воспитательного идеала, который понимается как высшая цель образования, нравственное (идеальное) представление о человеке.</a:t>
            </a:r>
            <a:br>
              <a:rPr lang="ru-RU" sz="1800" b="0" dirty="0" smtClean="0">
                <a:effectLst/>
                <a:latin typeface="+mn-lt"/>
              </a:rPr>
            </a:br>
            <a:r>
              <a:rPr lang="ru-RU" sz="1800" b="0" dirty="0" smtClean="0">
                <a:effectLst/>
                <a:latin typeface="+mn-lt"/>
              </a:rPr>
              <a:t/>
            </a:r>
            <a:br>
              <a:rPr lang="ru-RU" sz="1800" b="0" dirty="0" smtClean="0">
                <a:effectLst/>
                <a:latin typeface="+mn-lt"/>
              </a:rPr>
            </a:br>
            <a:r>
              <a:rPr lang="ru-RU" sz="2000" dirty="0">
                <a:effectLst/>
              </a:rPr>
              <a:t> </a:t>
            </a:r>
            <a:r>
              <a:rPr lang="ru-RU" sz="2000" dirty="0" smtClean="0">
                <a:effectLst/>
              </a:rPr>
              <a:t>     </a:t>
            </a:r>
            <a:r>
              <a:rPr lang="ru-RU" sz="1800" b="0" dirty="0" smtClean="0">
                <a:effectLst/>
              </a:rPr>
              <a:t>Программа </a:t>
            </a:r>
            <a:r>
              <a:rPr lang="ru-RU" sz="1800" b="0" dirty="0">
                <a:effectLst/>
              </a:rPr>
              <a:t>воспитания предусматривает приобщение детей к традиционным ценностям российского общества – жизнь, достоинство, права и свободы человека, патриотизм, гражданственность, служение Отечеству и ответственность за его судьбу,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a:t>
            </a:r>
            <a:r>
              <a:rPr lang="ru-RU" sz="1800" b="0" dirty="0" smtClean="0">
                <a:effectLst/>
              </a:rPr>
              <a:t>.</a:t>
            </a:r>
            <a:br>
              <a:rPr lang="ru-RU" sz="1800" b="0" dirty="0" smtClean="0">
                <a:effectLst/>
              </a:rPr>
            </a:br>
            <a:r>
              <a:rPr lang="ru-RU" sz="1800" b="0" dirty="0">
                <a:effectLst/>
              </a:rPr>
              <a:t/>
            </a:r>
            <a:br>
              <a:rPr lang="ru-RU" sz="1800" b="0" dirty="0">
                <a:effectLst/>
              </a:rPr>
            </a:br>
            <a:r>
              <a:rPr lang="ru-RU" sz="2000" dirty="0">
                <a:effectLst/>
              </a:rPr>
              <a:t> </a:t>
            </a:r>
            <a:r>
              <a:rPr lang="ru-RU" sz="2000" dirty="0" smtClean="0">
                <a:effectLst/>
              </a:rPr>
              <a:t>     </a:t>
            </a:r>
            <a:r>
              <a:rPr lang="ru-RU" sz="1800" b="0" dirty="0" smtClean="0">
                <a:effectLst/>
              </a:rPr>
              <a:t>Вся </a:t>
            </a:r>
            <a:r>
              <a:rPr lang="ru-RU" sz="1800" b="0" dirty="0">
                <a:effectLst/>
              </a:rPr>
              <a:t>система ценностей российского народа находит отражение в содержании воспитательной работы ДОО, в соответствии с возрастными особенностями детей.</a:t>
            </a:r>
            <a:endParaRPr lang="ru-RU" sz="1800" b="0" dirty="0">
              <a:latin typeface="+mn-lt"/>
            </a:endParaRPr>
          </a:p>
        </p:txBody>
      </p:sp>
    </p:spTree>
    <p:extLst>
      <p:ext uri="{BB962C8B-B14F-4D97-AF65-F5344CB8AC3E}">
        <p14:creationId xmlns:p14="http://schemas.microsoft.com/office/powerpoint/2010/main" val="37427950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048672"/>
          </a:xfrm>
        </p:spPr>
        <p:txBody>
          <a:bodyPr/>
          <a:lstStyle/>
          <a:p>
            <a:pPr marL="0" indent="0" algn="ctr">
              <a:buNone/>
            </a:pPr>
            <a:r>
              <a:rPr lang="ru-RU" sz="2000" dirty="0" smtClean="0">
                <a:effectLst/>
                <a:latin typeface="+mn-lt"/>
              </a:rPr>
              <a:t>Рабочая программа воспитания</a:t>
            </a:r>
            <a:br>
              <a:rPr lang="ru-RU" sz="2000" dirty="0" smtClean="0">
                <a:effectLst/>
                <a:latin typeface="+mn-lt"/>
              </a:rPr>
            </a:br>
            <a:r>
              <a:rPr lang="ru-RU" sz="2000" dirty="0" smtClean="0">
                <a:effectLst/>
                <a:latin typeface="+mn-lt"/>
              </a:rPr>
              <a:t/>
            </a:r>
            <a:br>
              <a:rPr lang="ru-RU" sz="2000" dirty="0" smtClean="0">
                <a:effectLst/>
                <a:latin typeface="+mn-lt"/>
              </a:rPr>
            </a:br>
            <a:r>
              <a:rPr lang="ru-RU" sz="1800" dirty="0">
                <a:effectLst/>
              </a:rPr>
              <a:t>- Ценности Родина и природа лежат в основе патриотического направления </a:t>
            </a:r>
            <a:r>
              <a:rPr lang="ru-RU" sz="1800" dirty="0" smtClean="0">
                <a:effectLst/>
              </a:rPr>
              <a:t>воспитания.</a:t>
            </a:r>
            <a:br>
              <a:rPr lang="ru-RU" sz="1800" dirty="0" smtClean="0">
                <a:effectLst/>
              </a:rPr>
            </a:br>
            <a:r>
              <a:rPr lang="ru-RU" sz="1800" dirty="0">
                <a:effectLst/>
              </a:rPr>
              <a:t/>
            </a:r>
            <a:br>
              <a:rPr lang="ru-RU" sz="1800" dirty="0">
                <a:effectLst/>
              </a:rPr>
            </a:br>
            <a:r>
              <a:rPr lang="ru-RU" sz="1800" dirty="0">
                <a:effectLst/>
              </a:rPr>
              <a:t>- Ценности милосердие, жизнь, добро лежат в основе духовно-нравственного направления </a:t>
            </a:r>
            <a:r>
              <a:rPr lang="ru-RU" sz="1800" dirty="0" smtClean="0">
                <a:effectLst/>
              </a:rPr>
              <a:t>воспитания.</a:t>
            </a:r>
            <a:br>
              <a:rPr lang="ru-RU" sz="1800" dirty="0" smtClean="0">
                <a:effectLst/>
              </a:rPr>
            </a:br>
            <a:r>
              <a:rPr lang="ru-RU" sz="1800" dirty="0">
                <a:effectLst/>
              </a:rPr>
              <a:t/>
            </a:r>
            <a:br>
              <a:rPr lang="ru-RU" sz="1800" dirty="0">
                <a:effectLst/>
              </a:rPr>
            </a:br>
            <a:r>
              <a:rPr lang="ru-RU" sz="1800" dirty="0">
                <a:effectLst/>
              </a:rPr>
              <a:t>- Ценности человек, семья, дружба, сотрудничество лежат в основе социального направления воспитания</a:t>
            </a:r>
            <a:r>
              <a:rPr lang="ru-RU" sz="1800" dirty="0" smtClean="0">
                <a:effectLst/>
              </a:rPr>
              <a:t>.</a:t>
            </a:r>
            <a:br>
              <a:rPr lang="ru-RU" sz="1800" dirty="0" smtClean="0">
                <a:effectLst/>
              </a:rPr>
            </a:br>
            <a:r>
              <a:rPr lang="ru-RU" sz="1800" dirty="0">
                <a:effectLst/>
              </a:rPr>
              <a:t/>
            </a:r>
            <a:br>
              <a:rPr lang="ru-RU" sz="1800" dirty="0">
                <a:effectLst/>
              </a:rPr>
            </a:br>
            <a:r>
              <a:rPr lang="ru-RU" sz="1800" dirty="0">
                <a:effectLst/>
              </a:rPr>
              <a:t>- Ценность познание лежит в основе познавательного направления воспитания</a:t>
            </a:r>
            <a:r>
              <a:rPr lang="ru-RU" sz="1800" dirty="0" smtClean="0">
                <a:effectLst/>
              </a:rPr>
              <a:t>.</a:t>
            </a:r>
            <a:br>
              <a:rPr lang="ru-RU" sz="1800" dirty="0" smtClean="0">
                <a:effectLst/>
              </a:rPr>
            </a:br>
            <a:r>
              <a:rPr lang="ru-RU" sz="1800" dirty="0">
                <a:effectLst/>
              </a:rPr>
              <a:t/>
            </a:r>
            <a:br>
              <a:rPr lang="ru-RU" sz="1800" dirty="0">
                <a:effectLst/>
              </a:rPr>
            </a:br>
            <a:r>
              <a:rPr lang="ru-RU" sz="1800" dirty="0">
                <a:effectLst/>
              </a:rPr>
              <a:t>- Ценности жизнь и здоровье лежат в основе физического и оздоровительного направления воспитания</a:t>
            </a:r>
            <a:r>
              <a:rPr lang="ru-RU" sz="1800" dirty="0" smtClean="0">
                <a:effectLst/>
              </a:rPr>
              <a:t>.</a:t>
            </a:r>
            <a:br>
              <a:rPr lang="ru-RU" sz="1800" dirty="0" smtClean="0">
                <a:effectLst/>
              </a:rPr>
            </a:br>
            <a:r>
              <a:rPr lang="ru-RU" sz="1800" dirty="0">
                <a:effectLst/>
              </a:rPr>
              <a:t/>
            </a:r>
            <a:br>
              <a:rPr lang="ru-RU" sz="1800" dirty="0">
                <a:effectLst/>
              </a:rPr>
            </a:br>
            <a:r>
              <a:rPr lang="ru-RU" sz="1800" dirty="0">
                <a:effectLst/>
              </a:rPr>
              <a:t>- Ценность труд лежит в основе трудового направления воспитания</a:t>
            </a:r>
            <a:r>
              <a:rPr lang="ru-RU" sz="1800" dirty="0" smtClean="0">
                <a:effectLst/>
              </a:rPr>
              <a:t>.</a:t>
            </a:r>
            <a:br>
              <a:rPr lang="ru-RU" sz="1800" dirty="0" smtClean="0">
                <a:effectLst/>
              </a:rPr>
            </a:br>
            <a:r>
              <a:rPr lang="ru-RU" sz="1800" dirty="0">
                <a:effectLst/>
              </a:rPr>
              <a:t/>
            </a:r>
            <a:br>
              <a:rPr lang="ru-RU" sz="1800" dirty="0">
                <a:effectLst/>
              </a:rPr>
            </a:br>
            <a:r>
              <a:rPr lang="ru-RU" sz="1800" dirty="0">
                <a:effectLst/>
              </a:rPr>
              <a:t>- Ценности культура и красота лежат в основе эстетического направления воспитания.</a:t>
            </a:r>
            <a:br>
              <a:rPr lang="ru-RU" sz="1800" dirty="0">
                <a:effectLst/>
              </a:rPr>
            </a:br>
            <a:r>
              <a:rPr lang="ru-RU" sz="1800" dirty="0" smtClean="0">
                <a:effectLst/>
                <a:latin typeface="+mn-lt"/>
              </a:rPr>
              <a:t/>
            </a:r>
            <a:br>
              <a:rPr lang="ru-RU" sz="1800" dirty="0" smtClean="0">
                <a:effectLst/>
                <a:latin typeface="+mn-lt"/>
              </a:rPr>
            </a:br>
            <a:endParaRPr lang="ru-RU" sz="1800" b="0" dirty="0">
              <a:latin typeface="+mn-lt"/>
            </a:endParaRPr>
          </a:p>
        </p:txBody>
      </p:sp>
    </p:spTree>
    <p:extLst>
      <p:ext uri="{BB962C8B-B14F-4D97-AF65-F5344CB8AC3E}">
        <p14:creationId xmlns:p14="http://schemas.microsoft.com/office/powerpoint/2010/main" val="28368743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048672"/>
          </a:xfrm>
        </p:spPr>
        <p:txBody>
          <a:bodyPr/>
          <a:lstStyle/>
          <a:p>
            <a:pPr marL="0" indent="0" algn="l">
              <a:buNone/>
            </a:pPr>
            <a:r>
              <a:rPr lang="ru-RU" sz="2000" dirty="0">
                <a:effectLst/>
              </a:rPr>
              <a:t>Социальное партнерство </a:t>
            </a:r>
            <a:r>
              <a:rPr lang="ru-RU" sz="2000" dirty="0" smtClean="0">
                <a:effectLst/>
                <a:latin typeface="+mn-lt"/>
              </a:rPr>
              <a:t/>
            </a:r>
            <a:br>
              <a:rPr lang="ru-RU" sz="2000" dirty="0" smtClean="0">
                <a:effectLst/>
                <a:latin typeface="+mn-lt"/>
              </a:rPr>
            </a:br>
            <a:r>
              <a:rPr lang="ru-RU" sz="1600" dirty="0" smtClean="0">
                <a:effectLst/>
                <a:latin typeface="+mn-lt"/>
              </a:rPr>
              <a:t>      </a:t>
            </a:r>
            <a:r>
              <a:rPr lang="ru-RU" sz="1600" b="0" dirty="0" smtClean="0">
                <a:effectLst/>
              </a:rPr>
              <a:t>С </a:t>
            </a:r>
            <a:r>
              <a:rPr lang="ru-RU" sz="1600" b="0" dirty="0">
                <a:effectLst/>
              </a:rPr>
              <a:t>учётом особенностей социокультурной среды, в которой воспитывается ребёнок, в программе воспитания находит отражение взаимодействие всех субъектов воспитательных отношений. Реализация Программы воспитания предполагает социальное партнерство ДОО с другими учреждениями образования и культуры (музеи, театры, библиотеки, и другое), в том числе системой дополнительного образования детей.</a:t>
            </a:r>
            <a:br>
              <a:rPr lang="ru-RU" sz="1600" b="0" dirty="0">
                <a:effectLst/>
              </a:rPr>
            </a:br>
            <a:r>
              <a:rPr lang="ru-RU" sz="1600" b="0" dirty="0" smtClean="0">
                <a:effectLst/>
              </a:rPr>
              <a:t>       Построение </a:t>
            </a:r>
            <a:r>
              <a:rPr lang="ru-RU" sz="1600" b="0" dirty="0">
                <a:effectLst/>
              </a:rPr>
              <a:t>социального партнерства ОУ опирается на потенциал социокультурного пространства города Твери.</a:t>
            </a:r>
            <a:br>
              <a:rPr lang="ru-RU" sz="1600" b="0" dirty="0">
                <a:effectLst/>
              </a:rPr>
            </a:br>
            <a:r>
              <a:rPr lang="ru-RU" sz="1600" b="0" dirty="0">
                <a:effectLst/>
              </a:rPr>
              <a:t>      Реализация социального партнерства предусматривает:</a:t>
            </a:r>
            <a:br>
              <a:rPr lang="ru-RU" sz="1600" b="0" dirty="0">
                <a:effectLst/>
              </a:rPr>
            </a:br>
            <a:r>
              <a:rPr lang="ru-RU" sz="1600" b="0" dirty="0">
                <a:effectLst/>
              </a:rPr>
              <a:t>- участие представителей организаций-партнеров в проведении отдельных мероприятий (дни открытых дверей, государственные и региональные праздники, торжественные мероприятия и тому подобное);</a:t>
            </a:r>
            <a:br>
              <a:rPr lang="ru-RU" sz="1600" b="0" dirty="0">
                <a:effectLst/>
              </a:rPr>
            </a:br>
            <a:r>
              <a:rPr lang="ru-RU" sz="1600" b="0" dirty="0">
                <a:effectLst/>
              </a:rPr>
              <a:t>- участие организаций-партнеров в проведении занятий в рамках дополнительного образования;</a:t>
            </a:r>
            <a:br>
              <a:rPr lang="ru-RU" sz="1600" b="0" dirty="0">
                <a:effectLst/>
              </a:rPr>
            </a:br>
            <a:r>
              <a:rPr lang="ru-RU" sz="1600" b="0" dirty="0">
                <a:effectLst/>
              </a:rPr>
              <a:t>- проведение на базе организаций-партнеров различных мероприятий, событий и акций воспитательной направленности;</a:t>
            </a:r>
            <a:br>
              <a:rPr lang="ru-RU" sz="1600" b="0" dirty="0">
                <a:effectLst/>
              </a:rPr>
            </a:br>
            <a:r>
              <a:rPr lang="ru-RU" sz="1600" b="0" dirty="0">
                <a:effectLst/>
              </a:rPr>
              <a:t>- реализация различных проектов воспитательной направленности, совместно разрабатываемых детьми, родителями (законными представителями) и педагогами с организациями-партнерами.  </a:t>
            </a:r>
            <a:br>
              <a:rPr lang="ru-RU" sz="1600" b="0" dirty="0">
                <a:effectLst/>
              </a:rPr>
            </a:br>
            <a:r>
              <a:rPr lang="ru-RU" sz="1600" b="0" dirty="0">
                <a:effectLst/>
              </a:rPr>
              <a:t>    Социальное партнёрство и сотрудничество, обеспечивая степень открытости образовательного учреждения, является важным механизмом реализации программы воспитания.</a:t>
            </a:r>
            <a:br>
              <a:rPr lang="ru-RU" sz="1600" b="0" dirty="0">
                <a:effectLst/>
              </a:rPr>
            </a:br>
            <a:r>
              <a:rPr lang="ru-RU" sz="1600" b="0" dirty="0">
                <a:effectLst/>
              </a:rPr>
              <a:t> </a:t>
            </a:r>
          </a:p>
        </p:txBody>
      </p:sp>
    </p:spTree>
    <p:extLst>
      <p:ext uri="{BB962C8B-B14F-4D97-AF65-F5344CB8AC3E}">
        <p14:creationId xmlns:p14="http://schemas.microsoft.com/office/powerpoint/2010/main" val="3568968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5805264"/>
            <a:ext cx="7592631" cy="360040"/>
          </a:xfrm>
        </p:spPr>
        <p:txBody>
          <a:bodyPr/>
          <a:lstStyle/>
          <a:p>
            <a:pPr marL="0" indent="0">
              <a:buNone/>
            </a:pPr>
            <a:endParaRPr lang="ru-RU" dirty="0"/>
          </a:p>
        </p:txBody>
      </p:sp>
      <p:sp>
        <p:nvSpPr>
          <p:cNvPr id="3" name="Объект 2"/>
          <p:cNvSpPr>
            <a:spLocks noGrp="1"/>
          </p:cNvSpPr>
          <p:nvPr>
            <p:ph sz="quarter" idx="13"/>
          </p:nvPr>
        </p:nvSpPr>
        <p:spPr>
          <a:xfrm>
            <a:off x="1143000" y="476672"/>
            <a:ext cx="7173416" cy="5544616"/>
          </a:xfrm>
        </p:spPr>
        <p:txBody>
          <a:bodyPr>
            <a:noAutofit/>
          </a:bodyPr>
          <a:lstStyle/>
          <a:p>
            <a:pPr marL="45720" indent="0" algn="ctr">
              <a:buNone/>
            </a:pPr>
            <a:r>
              <a:rPr lang="ru-RU" sz="2800" dirty="0" smtClean="0"/>
              <a:t>Целью Основной образовательной программы дошкольного образования МБДОУ детского сада №123 </a:t>
            </a:r>
            <a:r>
              <a:rPr lang="ru-RU" sz="2800" dirty="0" smtClean="0"/>
              <a:t>является</a:t>
            </a:r>
          </a:p>
          <a:p>
            <a:pPr marL="45720" indent="0" algn="ctr">
              <a:buNone/>
            </a:pPr>
            <a:r>
              <a:rPr lang="ru-RU" sz="2800" b="1" dirty="0" smtClean="0"/>
              <a:t> </a:t>
            </a:r>
            <a:r>
              <a:rPr lang="ru-RU" sz="2800" b="1" dirty="0" smtClean="0"/>
              <a:t>разностороннее развитие ребёнка в период дошкольного детства с учётом возрастных и индивидуальных особенностей на основе духовно-нравственных ценностей российского народа, исторических и национально-культурных традиций.</a:t>
            </a:r>
          </a:p>
          <a:p>
            <a:pPr marL="45720" indent="0" algn="ctr">
              <a:buNone/>
            </a:pPr>
            <a:endParaRPr lang="ru-RU" sz="2400" dirty="0"/>
          </a:p>
        </p:txBody>
      </p:sp>
    </p:spTree>
    <p:extLst>
      <p:ext uri="{BB962C8B-B14F-4D97-AF65-F5344CB8AC3E}">
        <p14:creationId xmlns:p14="http://schemas.microsoft.com/office/powerpoint/2010/main" val="22714216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6048672"/>
          </a:xfrm>
        </p:spPr>
        <p:txBody>
          <a:bodyPr/>
          <a:lstStyle/>
          <a:p>
            <a:pPr marL="0" indent="0" algn="ctr">
              <a:buNone/>
            </a:pPr>
            <a:r>
              <a:rPr lang="ru-RU" sz="2000" dirty="0">
                <a:effectLst/>
              </a:rPr>
              <a:t>Социальное партнерство </a:t>
            </a:r>
            <a:r>
              <a:rPr lang="ru-RU" sz="2000" dirty="0" smtClean="0">
                <a:effectLst/>
                <a:latin typeface="+mn-lt"/>
              </a:rPr>
              <a:t/>
            </a:r>
            <a:br>
              <a:rPr lang="ru-RU" sz="2000" dirty="0" smtClean="0">
                <a:effectLst/>
                <a:latin typeface="+mn-lt"/>
              </a:rPr>
            </a:br>
            <a:r>
              <a:rPr lang="ru-RU" sz="1600" b="0" dirty="0">
                <a:effectLst/>
              </a:rPr>
              <a:t> </a:t>
            </a:r>
          </a:p>
        </p:txBody>
      </p:sp>
      <p:graphicFrame>
        <p:nvGraphicFramePr>
          <p:cNvPr id="3" name="Таблица 2"/>
          <p:cNvGraphicFramePr>
            <a:graphicFrameLocks noGrp="1"/>
          </p:cNvGraphicFramePr>
          <p:nvPr>
            <p:extLst>
              <p:ext uri="{D42A27DB-BD31-4B8C-83A1-F6EECF244321}">
                <p14:modId xmlns:p14="http://schemas.microsoft.com/office/powerpoint/2010/main" val="3234517233"/>
              </p:ext>
            </p:extLst>
          </p:nvPr>
        </p:nvGraphicFramePr>
        <p:xfrm>
          <a:off x="1524000" y="1397000"/>
          <a:ext cx="6096000" cy="49987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ru-RU" sz="1600" dirty="0" smtClean="0"/>
                        <a:t>Организация/учреждение</a:t>
                      </a:r>
                      <a:endParaRPr lang="ru-RU" sz="1600" dirty="0"/>
                    </a:p>
                  </a:txBody>
                  <a:tcPr/>
                </a:tc>
                <a:tc>
                  <a:txBody>
                    <a:bodyPr/>
                    <a:lstStyle/>
                    <a:p>
                      <a:r>
                        <a:rPr lang="ru-RU" sz="1600" dirty="0" smtClean="0"/>
                        <a:t>Содержание взаимодействия</a:t>
                      </a:r>
                      <a:endParaRPr lang="ru-RU" sz="1600" dirty="0"/>
                    </a:p>
                  </a:txBody>
                  <a:tcPr/>
                </a:tc>
              </a:tr>
              <a:tr h="370840">
                <a:tc>
                  <a:txBody>
                    <a:bodyPr/>
                    <a:lstStyle/>
                    <a:p>
                      <a:r>
                        <a:rPr lang="ru-RU" sz="1400" dirty="0" smtClean="0"/>
                        <a:t>Тверской</a:t>
                      </a:r>
                      <a:r>
                        <a:rPr lang="ru-RU" sz="1400" baseline="0" dirty="0" smtClean="0"/>
                        <a:t> областной институт усовершенствования учителей</a:t>
                      </a:r>
                      <a:endParaRPr lang="ru-RU" sz="1400" dirty="0"/>
                    </a:p>
                  </a:txBody>
                  <a:tcPr/>
                </a:tc>
                <a:tc>
                  <a:txBody>
                    <a:bodyPr/>
                    <a:lstStyle/>
                    <a:p>
                      <a:r>
                        <a:rPr lang="ru-RU" sz="1400" dirty="0" smtClean="0"/>
                        <a:t>Региональные методические мероприятия</a:t>
                      </a:r>
                    </a:p>
                    <a:p>
                      <a:r>
                        <a:rPr lang="ru-RU" sz="1400" dirty="0" smtClean="0"/>
                        <a:t>Курсы повышения руководителей и педагогов</a:t>
                      </a:r>
                      <a:endParaRPr lang="ru-RU" sz="1400" dirty="0"/>
                    </a:p>
                  </a:txBody>
                  <a:tcPr/>
                </a:tc>
              </a:tr>
              <a:tr h="370840">
                <a:tc>
                  <a:txBody>
                    <a:bodyPr/>
                    <a:lstStyle/>
                    <a:p>
                      <a:r>
                        <a:rPr lang="ru-RU" sz="1400" dirty="0" smtClean="0"/>
                        <a:t>МКУ «Центр развития образования г. Твери»</a:t>
                      </a:r>
                      <a:endParaRPr lang="ru-RU" sz="1400" dirty="0"/>
                    </a:p>
                  </a:txBody>
                  <a:tcPr/>
                </a:tc>
                <a:tc>
                  <a:txBody>
                    <a:bodyPr/>
                    <a:lstStyle/>
                    <a:p>
                      <a:r>
                        <a:rPr lang="ru-RU" sz="1400" dirty="0" smtClean="0"/>
                        <a:t>Муниципальные методические мероприятия</a:t>
                      </a:r>
                    </a:p>
                    <a:p>
                      <a:r>
                        <a:rPr lang="ru-RU" sz="1400" dirty="0" smtClean="0"/>
                        <a:t>Участие педагогов и детей в муниципальных конкурсах</a:t>
                      </a:r>
                    </a:p>
                    <a:p>
                      <a:r>
                        <a:rPr lang="ru-RU" sz="1400" dirty="0" smtClean="0"/>
                        <a:t>Участие ОУ в муниципальных проектах</a:t>
                      </a:r>
                      <a:endParaRPr lang="ru-RU" sz="1400" dirty="0"/>
                    </a:p>
                  </a:txBody>
                  <a:tcPr/>
                </a:tc>
              </a:tr>
              <a:tr h="370840">
                <a:tc>
                  <a:txBody>
                    <a:bodyPr/>
                    <a:lstStyle/>
                    <a:p>
                      <a:r>
                        <a:rPr lang="ru-RU" sz="1400" dirty="0" smtClean="0"/>
                        <a:t>МОУ СОШ № 37</a:t>
                      </a:r>
                      <a:endParaRPr lang="ru-RU" sz="1400" dirty="0"/>
                    </a:p>
                  </a:txBody>
                  <a:tcPr/>
                </a:tc>
                <a:tc>
                  <a:txBody>
                    <a:bodyPr/>
                    <a:lstStyle/>
                    <a:p>
                      <a:r>
                        <a:rPr lang="ru-RU" sz="1400" dirty="0" smtClean="0"/>
                        <a:t>Обеспечение преемственности дошкольного и начального школьного образования</a:t>
                      </a:r>
                    </a:p>
                    <a:p>
                      <a:r>
                        <a:rPr lang="ru-RU" sz="1400" dirty="0" smtClean="0"/>
                        <a:t>Мероприятия для детей и педагогов</a:t>
                      </a:r>
                      <a:endParaRPr lang="ru-RU" sz="1400" dirty="0"/>
                    </a:p>
                  </a:txBody>
                  <a:tcPr/>
                </a:tc>
              </a:tr>
              <a:tr h="370840">
                <a:tc>
                  <a:txBody>
                    <a:bodyPr/>
                    <a:lstStyle/>
                    <a:p>
                      <a:r>
                        <a:rPr lang="ru-RU" sz="1400" dirty="0" smtClean="0"/>
                        <a:t>Дошкольные образовательные организации г. Твери</a:t>
                      </a:r>
                      <a:endParaRPr lang="ru-RU" sz="1400" dirty="0"/>
                    </a:p>
                  </a:txBody>
                  <a:tcPr/>
                </a:tc>
                <a:tc>
                  <a:txBody>
                    <a:bodyPr/>
                    <a:lstStyle/>
                    <a:p>
                      <a:r>
                        <a:rPr lang="ru-RU" sz="1400" dirty="0" smtClean="0"/>
                        <a:t>Повышение профессиональной компетенции педагогов</a:t>
                      </a:r>
                    </a:p>
                    <a:p>
                      <a:r>
                        <a:rPr lang="ru-RU" sz="1400" dirty="0" smtClean="0"/>
                        <a:t>Развитие социальной компетенции воспитанников</a:t>
                      </a:r>
                      <a:endParaRPr lang="ru-RU" sz="1400" dirty="0"/>
                    </a:p>
                  </a:txBody>
                  <a:tcPr/>
                </a:tc>
              </a:tr>
            </a:tbl>
          </a:graphicData>
        </a:graphic>
      </p:graphicFrame>
    </p:spTree>
    <p:extLst>
      <p:ext uri="{BB962C8B-B14F-4D97-AF65-F5344CB8AC3E}">
        <p14:creationId xmlns:p14="http://schemas.microsoft.com/office/powerpoint/2010/main" val="8661026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32562"/>
            <a:ext cx="8208912" cy="6336704"/>
          </a:xfrm>
        </p:spPr>
        <p:txBody>
          <a:bodyPr/>
          <a:lstStyle/>
          <a:p>
            <a:pPr marL="0" indent="0" algn="ctr">
              <a:buNone/>
            </a:pPr>
            <a:r>
              <a:rPr lang="ru-RU" sz="2000" dirty="0">
                <a:effectLst/>
              </a:rPr>
              <a:t>Социальное </a:t>
            </a:r>
            <a:r>
              <a:rPr lang="ru-RU" sz="2000" dirty="0" smtClean="0">
                <a:effectLst/>
              </a:rPr>
              <a:t>партнерство</a:t>
            </a:r>
            <a:r>
              <a:rPr lang="ru-RU" sz="1600" dirty="0" smtClean="0">
                <a:effectLst/>
                <a:latin typeface="+mn-lt"/>
              </a:rPr>
              <a:t>      </a:t>
            </a:r>
            <a:endParaRPr lang="ru-RU" sz="1600" b="0" dirty="0">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623442359"/>
              </p:ext>
            </p:extLst>
          </p:nvPr>
        </p:nvGraphicFramePr>
        <p:xfrm>
          <a:off x="1763688" y="1484784"/>
          <a:ext cx="6023992" cy="4389120"/>
        </p:xfrm>
        <a:graphic>
          <a:graphicData uri="http://schemas.openxmlformats.org/drawingml/2006/table">
            <a:tbl>
              <a:tblPr firstRow="1" bandRow="1">
                <a:tableStyleId>{5C22544A-7EE6-4342-B048-85BDC9FD1C3A}</a:tableStyleId>
              </a:tblPr>
              <a:tblGrid>
                <a:gridCol w="1505998"/>
                <a:gridCol w="1505998"/>
                <a:gridCol w="1505998"/>
                <a:gridCol w="1505998"/>
              </a:tblGrid>
              <a:tr h="370840">
                <a:tc>
                  <a:txBody>
                    <a:bodyPr/>
                    <a:lstStyle/>
                    <a:p>
                      <a:r>
                        <a:rPr lang="ru-RU" sz="1200" dirty="0" smtClean="0"/>
                        <a:t>направление</a:t>
                      </a:r>
                      <a:endParaRPr lang="ru-RU" sz="1200" dirty="0"/>
                    </a:p>
                  </a:txBody>
                  <a:tcPr/>
                </a:tc>
                <a:tc>
                  <a:txBody>
                    <a:bodyPr/>
                    <a:lstStyle/>
                    <a:p>
                      <a:r>
                        <a:rPr lang="ru-RU" sz="1200" dirty="0" smtClean="0"/>
                        <a:t>наименование учреждений</a:t>
                      </a:r>
                      <a:endParaRPr lang="ru-RU" sz="1200" dirty="0"/>
                    </a:p>
                  </a:txBody>
                  <a:tcPr/>
                </a:tc>
                <a:tc>
                  <a:txBody>
                    <a:bodyPr/>
                    <a:lstStyle/>
                    <a:p>
                      <a:r>
                        <a:rPr lang="ru-RU" sz="1200" dirty="0" smtClean="0"/>
                        <a:t>формы сотрудничества</a:t>
                      </a:r>
                      <a:endParaRPr lang="ru-RU" sz="1200" dirty="0"/>
                    </a:p>
                  </a:txBody>
                  <a:tcPr/>
                </a:tc>
                <a:tc>
                  <a:txBody>
                    <a:bodyPr/>
                    <a:lstStyle/>
                    <a:p>
                      <a:r>
                        <a:rPr lang="ru-RU" sz="1200" dirty="0" smtClean="0"/>
                        <a:t>периодичность</a:t>
                      </a:r>
                      <a:endParaRPr lang="ru-RU" sz="1200" dirty="0"/>
                    </a:p>
                  </a:txBody>
                  <a:tcPr/>
                </a:tc>
              </a:tr>
              <a:tr h="370840">
                <a:tc>
                  <a:txBody>
                    <a:bodyPr/>
                    <a:lstStyle/>
                    <a:p>
                      <a:r>
                        <a:rPr lang="ru-RU" sz="1200" dirty="0" smtClean="0"/>
                        <a:t>Физкультура и спорт</a:t>
                      </a:r>
                      <a:endParaRPr lang="ru-RU" sz="1200" dirty="0"/>
                    </a:p>
                  </a:txBody>
                  <a:tcPr/>
                </a:tc>
                <a:tc>
                  <a:txBody>
                    <a:bodyPr/>
                    <a:lstStyle/>
                    <a:p>
                      <a:r>
                        <a:rPr lang="ru-RU" sz="1200" dirty="0" smtClean="0"/>
                        <a:t>Спортивный комплекс «Ледовый дворец «Триумф»</a:t>
                      </a:r>
                      <a:endParaRPr lang="ru-RU" sz="1200" dirty="0"/>
                    </a:p>
                  </a:txBody>
                  <a:tcPr/>
                </a:tc>
                <a:tc>
                  <a:txBody>
                    <a:bodyPr/>
                    <a:lstStyle/>
                    <a:p>
                      <a:r>
                        <a:rPr lang="ru-RU" sz="1200" dirty="0" smtClean="0"/>
                        <a:t>Экскурсии, проведение занятий с</a:t>
                      </a:r>
                      <a:r>
                        <a:rPr lang="ru-RU" sz="1200" baseline="0" dirty="0" smtClean="0"/>
                        <a:t> детьми</a:t>
                      </a:r>
                    </a:p>
                    <a:p>
                      <a:r>
                        <a:rPr lang="ru-RU" sz="1200" baseline="0" dirty="0" smtClean="0"/>
                        <a:t>(подготовительные к школе группы)</a:t>
                      </a:r>
                      <a:endParaRPr lang="ru-RU" sz="1200" dirty="0"/>
                    </a:p>
                  </a:txBody>
                  <a:tcPr/>
                </a:tc>
                <a:tc>
                  <a:txBody>
                    <a:bodyPr/>
                    <a:lstStyle/>
                    <a:p>
                      <a:r>
                        <a:rPr lang="ru-RU" sz="1200" dirty="0" smtClean="0"/>
                        <a:t>По плану</a:t>
                      </a:r>
                      <a:endParaRPr lang="ru-RU" sz="1200" dirty="0"/>
                    </a:p>
                  </a:txBody>
                  <a:tcPr/>
                </a:tc>
              </a:tr>
              <a:tr h="370840">
                <a:tc rowSpan="2">
                  <a:txBody>
                    <a:bodyPr/>
                    <a:lstStyle/>
                    <a:p>
                      <a:endParaRPr lang="ru-RU" sz="1200" dirty="0" smtClean="0"/>
                    </a:p>
                    <a:p>
                      <a:endParaRPr lang="ru-RU" sz="1200" dirty="0" smtClean="0"/>
                    </a:p>
                    <a:p>
                      <a:endParaRPr lang="ru-RU" sz="1200" dirty="0" smtClean="0"/>
                    </a:p>
                    <a:p>
                      <a:endParaRPr lang="ru-RU" sz="1200" dirty="0" smtClean="0"/>
                    </a:p>
                    <a:p>
                      <a:r>
                        <a:rPr lang="ru-RU" sz="1200" dirty="0" smtClean="0"/>
                        <a:t>Культура </a:t>
                      </a:r>
                      <a:endParaRPr lang="ru-RU" sz="1200" dirty="0"/>
                    </a:p>
                  </a:txBody>
                  <a:tcPr/>
                </a:tc>
                <a:tc>
                  <a:txBody>
                    <a:bodyPr/>
                    <a:lstStyle/>
                    <a:p>
                      <a:r>
                        <a:rPr lang="ru-RU" sz="1200" dirty="0" smtClean="0"/>
                        <a:t>Филиал детской</a:t>
                      </a:r>
                      <a:r>
                        <a:rPr lang="ru-RU" sz="1200" baseline="0" dirty="0" smtClean="0"/>
                        <a:t> музыкальной школы № 1 имени </a:t>
                      </a:r>
                      <a:r>
                        <a:rPr lang="ru-RU" sz="1200" baseline="0" dirty="0" err="1" smtClean="0"/>
                        <a:t>М.П.Мусоргского</a:t>
                      </a:r>
                      <a:endParaRPr lang="ru-RU" sz="1200" dirty="0"/>
                    </a:p>
                  </a:txBody>
                  <a:tcPr/>
                </a:tc>
                <a:tc>
                  <a:txBody>
                    <a:bodyPr/>
                    <a:lstStyle/>
                    <a:p>
                      <a:r>
                        <a:rPr lang="ru-RU" sz="1200" dirty="0" smtClean="0"/>
                        <a:t>Занятия</a:t>
                      </a:r>
                      <a:r>
                        <a:rPr lang="ru-RU" sz="1200" baseline="0" dirty="0" smtClean="0"/>
                        <a:t> по знакомству с музыкой разных направлений, инструментами, организация концертов</a:t>
                      </a:r>
                      <a:endParaRPr lang="ru-RU" sz="1200" dirty="0"/>
                    </a:p>
                  </a:txBody>
                  <a:tcPr/>
                </a:tc>
                <a:tc>
                  <a:txBody>
                    <a:bodyPr/>
                    <a:lstStyle/>
                    <a:p>
                      <a:r>
                        <a:rPr lang="ru-RU" sz="1200" dirty="0" smtClean="0"/>
                        <a:t>По плану музыкальной школы</a:t>
                      </a:r>
                      <a:endParaRPr lang="ru-RU" sz="1200" dirty="0"/>
                    </a:p>
                  </a:txBody>
                  <a:tcPr/>
                </a:tc>
              </a:tr>
              <a:tr h="370840">
                <a:tc vMerge="1">
                  <a:txBody>
                    <a:bodyPr/>
                    <a:lstStyle/>
                    <a:p>
                      <a:endParaRPr lang="ru-RU" sz="1200" dirty="0"/>
                    </a:p>
                  </a:txBody>
                  <a:tcPr/>
                </a:tc>
                <a:tc>
                  <a:txBody>
                    <a:bodyPr/>
                    <a:lstStyle/>
                    <a:p>
                      <a:r>
                        <a:rPr lang="ru-RU" sz="1200" dirty="0" smtClean="0"/>
                        <a:t>Городской историко-краеведческий музей Тверского быта</a:t>
                      </a:r>
                      <a:endParaRPr lang="ru-RU" sz="1200" dirty="0"/>
                    </a:p>
                  </a:txBody>
                  <a:tcPr/>
                </a:tc>
                <a:tc>
                  <a:txBody>
                    <a:bodyPr/>
                    <a:lstStyle/>
                    <a:p>
                      <a:r>
                        <a:rPr lang="ru-RU" sz="1200" dirty="0" smtClean="0"/>
                        <a:t>Экскурсии, игры-занятия, встречи сотрудников в музее и в детском саду,</a:t>
                      </a:r>
                      <a:r>
                        <a:rPr lang="ru-RU" sz="1200" baseline="0" dirty="0" smtClean="0"/>
                        <a:t> совместная организация выставок, конкурсов</a:t>
                      </a:r>
                      <a:endParaRPr lang="ru-RU" sz="1200" dirty="0"/>
                    </a:p>
                  </a:txBody>
                  <a:tcPr/>
                </a:tc>
                <a:tc>
                  <a:txBody>
                    <a:bodyPr/>
                    <a:lstStyle/>
                    <a:p>
                      <a:r>
                        <a:rPr lang="ru-RU" sz="1200" dirty="0" smtClean="0"/>
                        <a:t>1 – 2 раза в год</a:t>
                      </a:r>
                      <a:endParaRPr lang="ru-RU" sz="1200" dirty="0"/>
                    </a:p>
                  </a:txBody>
                  <a:tcPr/>
                </a:tc>
              </a:tr>
            </a:tbl>
          </a:graphicData>
        </a:graphic>
      </p:graphicFrame>
    </p:spTree>
    <p:extLst>
      <p:ext uri="{BB962C8B-B14F-4D97-AF65-F5344CB8AC3E}">
        <p14:creationId xmlns:p14="http://schemas.microsoft.com/office/powerpoint/2010/main" val="30835253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08912" cy="6336704"/>
          </a:xfrm>
        </p:spPr>
        <p:txBody>
          <a:bodyPr/>
          <a:lstStyle/>
          <a:p>
            <a:pPr marL="0" indent="0" algn="ctr">
              <a:buNone/>
            </a:pPr>
            <a:r>
              <a:rPr lang="ru-RU" sz="2000" dirty="0">
                <a:effectLst/>
              </a:rPr>
              <a:t>Социальное </a:t>
            </a:r>
            <a:r>
              <a:rPr lang="ru-RU" sz="2000" dirty="0" smtClean="0">
                <a:effectLst/>
              </a:rPr>
              <a:t>партнерство</a:t>
            </a:r>
            <a:r>
              <a:rPr lang="ru-RU" sz="1600" dirty="0" smtClean="0">
                <a:effectLst/>
                <a:latin typeface="+mn-lt"/>
              </a:rPr>
              <a:t>      </a:t>
            </a:r>
            <a:endParaRPr lang="ru-RU" sz="1600" b="0" dirty="0">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613966813"/>
              </p:ext>
            </p:extLst>
          </p:nvPr>
        </p:nvGraphicFramePr>
        <p:xfrm>
          <a:off x="1691680" y="1484784"/>
          <a:ext cx="6096000" cy="512064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ru-RU" sz="1200" dirty="0" smtClean="0"/>
                        <a:t>направление</a:t>
                      </a:r>
                      <a:endParaRPr lang="ru-RU" sz="1200" dirty="0"/>
                    </a:p>
                  </a:txBody>
                  <a:tcPr/>
                </a:tc>
                <a:tc>
                  <a:txBody>
                    <a:bodyPr/>
                    <a:lstStyle/>
                    <a:p>
                      <a:r>
                        <a:rPr lang="ru-RU" sz="1200" dirty="0" smtClean="0"/>
                        <a:t>наименование учреждений</a:t>
                      </a:r>
                      <a:endParaRPr lang="ru-RU" sz="1200" dirty="0"/>
                    </a:p>
                  </a:txBody>
                  <a:tcPr/>
                </a:tc>
                <a:tc>
                  <a:txBody>
                    <a:bodyPr/>
                    <a:lstStyle/>
                    <a:p>
                      <a:r>
                        <a:rPr lang="ru-RU" sz="1200" dirty="0" smtClean="0"/>
                        <a:t>формы сотрудничества</a:t>
                      </a:r>
                      <a:endParaRPr lang="ru-RU" sz="1200" dirty="0"/>
                    </a:p>
                  </a:txBody>
                  <a:tcPr/>
                </a:tc>
                <a:tc>
                  <a:txBody>
                    <a:bodyPr/>
                    <a:lstStyle/>
                    <a:p>
                      <a:r>
                        <a:rPr lang="ru-RU" sz="1200" dirty="0" smtClean="0"/>
                        <a:t>периодичность</a:t>
                      </a:r>
                      <a:endParaRPr lang="ru-RU" sz="1200" dirty="0"/>
                    </a:p>
                  </a:txBody>
                  <a:tcPr/>
                </a:tc>
              </a:tr>
              <a:tr h="370840">
                <a:tc>
                  <a:txBody>
                    <a:bodyPr/>
                    <a:lstStyle/>
                    <a:p>
                      <a:r>
                        <a:rPr lang="ru-RU" sz="1200" dirty="0" smtClean="0"/>
                        <a:t>Культура </a:t>
                      </a:r>
                      <a:endParaRPr lang="ru-RU" sz="1200" dirty="0"/>
                    </a:p>
                  </a:txBody>
                  <a:tcPr/>
                </a:tc>
                <a:tc>
                  <a:txBody>
                    <a:bodyPr/>
                    <a:lstStyle/>
                    <a:p>
                      <a:r>
                        <a:rPr lang="ru-RU" sz="1200" dirty="0" smtClean="0"/>
                        <a:t>Библиотека семейного чтения пос. Химинститута,</a:t>
                      </a:r>
                      <a:r>
                        <a:rPr lang="ru-RU" sz="1200" baseline="0" dirty="0" smtClean="0"/>
                        <a:t> филиал № 16 ЦГБ им. </a:t>
                      </a:r>
                      <a:r>
                        <a:rPr lang="ru-RU" sz="1200" baseline="0" dirty="0" err="1" smtClean="0"/>
                        <a:t>А.И.Герцена</a:t>
                      </a:r>
                      <a:endParaRPr lang="ru-RU" sz="1200" dirty="0"/>
                    </a:p>
                  </a:txBody>
                  <a:tcPr/>
                </a:tc>
                <a:tc>
                  <a:txBody>
                    <a:bodyPr/>
                    <a:lstStyle/>
                    <a:p>
                      <a:r>
                        <a:rPr lang="ru-RU" sz="1200" dirty="0" smtClean="0"/>
                        <a:t>Коллективные посещения, литературные вечера, встречи с библиотекарем, познавательные викторины на базе библиотеки для детей и родителей</a:t>
                      </a:r>
                      <a:endParaRPr lang="ru-RU" sz="1200" dirty="0"/>
                    </a:p>
                  </a:txBody>
                  <a:tcPr/>
                </a:tc>
                <a:tc>
                  <a:txBody>
                    <a:bodyPr/>
                    <a:lstStyle/>
                    <a:p>
                      <a:r>
                        <a:rPr lang="ru-RU" sz="1200" dirty="0" smtClean="0"/>
                        <a:t>По плану МБДОУ детского сада №</a:t>
                      </a:r>
                      <a:r>
                        <a:rPr lang="ru-RU" sz="1200" baseline="0" dirty="0" smtClean="0"/>
                        <a:t> </a:t>
                      </a:r>
                      <a:r>
                        <a:rPr lang="ru-RU" sz="1200" dirty="0" smtClean="0"/>
                        <a:t>123</a:t>
                      </a:r>
                      <a:endParaRPr lang="ru-RU" sz="1200" dirty="0"/>
                    </a:p>
                  </a:txBody>
                  <a:tcPr/>
                </a:tc>
              </a:tr>
              <a:tr h="370840">
                <a:tc>
                  <a:txBody>
                    <a:bodyPr/>
                    <a:lstStyle/>
                    <a:p>
                      <a:endParaRPr lang="ru-RU" sz="1200" dirty="0" smtClean="0"/>
                    </a:p>
                    <a:p>
                      <a:endParaRPr lang="ru-RU" sz="1200" dirty="0" smtClean="0"/>
                    </a:p>
                    <a:p>
                      <a:endParaRPr lang="ru-RU" sz="1200" dirty="0" smtClean="0"/>
                    </a:p>
                    <a:p>
                      <a:endParaRPr lang="ru-RU" sz="1200" dirty="0" smtClean="0"/>
                    </a:p>
                  </a:txBody>
                  <a:tcPr/>
                </a:tc>
                <a:tc>
                  <a:txBody>
                    <a:bodyPr/>
                    <a:lstStyle/>
                    <a:p>
                      <a:pPr marL="171450" indent="-171450">
                        <a:buFontTx/>
                        <a:buChar char="-"/>
                      </a:pPr>
                      <a:r>
                        <a:rPr lang="ru-RU" sz="1200" dirty="0" smtClean="0"/>
                        <a:t>ГУК Тверской государственный театр кукол</a:t>
                      </a:r>
                    </a:p>
                    <a:p>
                      <a:pPr marL="171450" indent="-171450">
                        <a:buFontTx/>
                        <a:buChar char="-"/>
                      </a:pPr>
                      <a:r>
                        <a:rPr lang="ru-RU" sz="1200" dirty="0" smtClean="0"/>
                        <a:t>ГБУК</a:t>
                      </a:r>
                      <a:r>
                        <a:rPr lang="ru-RU" sz="1200" baseline="0" dirty="0" smtClean="0"/>
                        <a:t> Тверской области «Театр юного зрителя»</a:t>
                      </a:r>
                      <a:endParaRPr lang="ru-RU" sz="1200" dirty="0"/>
                    </a:p>
                  </a:txBody>
                  <a:tcPr/>
                </a:tc>
                <a:tc>
                  <a:txBody>
                    <a:bodyPr/>
                    <a:lstStyle/>
                    <a:p>
                      <a:r>
                        <a:rPr lang="ru-RU" sz="1200" dirty="0" smtClean="0"/>
                        <a:t>Показ театрализованных постановок на базе ДОУ</a:t>
                      </a:r>
                      <a:endParaRPr lang="ru-RU" sz="1200" dirty="0"/>
                    </a:p>
                  </a:txBody>
                  <a:tcPr/>
                </a:tc>
                <a:tc>
                  <a:txBody>
                    <a:bodyPr/>
                    <a:lstStyle/>
                    <a:p>
                      <a:r>
                        <a:rPr lang="ru-RU" sz="1200" dirty="0" smtClean="0"/>
                        <a:t>В течение года</a:t>
                      </a:r>
                      <a:endParaRPr lang="ru-RU" sz="1200" dirty="0"/>
                    </a:p>
                  </a:txBody>
                  <a:tcPr/>
                </a:tc>
              </a:tr>
              <a:tr h="1463040">
                <a:tc>
                  <a:txBody>
                    <a:bodyPr/>
                    <a:lstStyle/>
                    <a:p>
                      <a:endParaRPr lang="ru-RU" sz="1200" dirty="0"/>
                    </a:p>
                  </a:txBody>
                  <a:tcPr/>
                </a:tc>
                <a:tc>
                  <a:txBody>
                    <a:bodyPr/>
                    <a:lstStyle/>
                    <a:p>
                      <a:r>
                        <a:rPr lang="ru-RU" sz="1200" dirty="0" smtClean="0"/>
                        <a:t>МБУ Дворец культуры «Синтетик»</a:t>
                      </a:r>
                      <a:endParaRPr lang="ru-RU" sz="1200" dirty="0"/>
                    </a:p>
                  </a:txBody>
                  <a:tcPr/>
                </a:tc>
                <a:tc>
                  <a:txBody>
                    <a:bodyPr/>
                    <a:lstStyle/>
                    <a:p>
                      <a:r>
                        <a:rPr lang="ru-RU" sz="1200" dirty="0" smtClean="0"/>
                        <a:t>Экскурсии, игры-занятия, мастер-классы в ДК и в детском саду,</a:t>
                      </a:r>
                      <a:r>
                        <a:rPr lang="ru-RU" sz="1200" baseline="0" dirty="0" smtClean="0"/>
                        <a:t> совместная организация тематических мероприятий</a:t>
                      </a:r>
                      <a:endParaRPr lang="ru-RU" sz="1200" dirty="0"/>
                    </a:p>
                  </a:txBody>
                  <a:tcPr/>
                </a:tc>
                <a:tc>
                  <a:txBody>
                    <a:bodyPr/>
                    <a:lstStyle/>
                    <a:p>
                      <a:r>
                        <a:rPr lang="ru-RU" sz="1200" dirty="0" smtClean="0"/>
                        <a:t>По плану МБДОУ детского сада №</a:t>
                      </a:r>
                      <a:r>
                        <a:rPr lang="ru-RU" sz="1200" baseline="0" dirty="0" smtClean="0"/>
                        <a:t> </a:t>
                      </a:r>
                      <a:r>
                        <a:rPr lang="ru-RU" sz="1200" dirty="0" smtClean="0"/>
                        <a:t>123</a:t>
                      </a:r>
                      <a:endParaRPr lang="ru-RU" sz="1200" dirty="0"/>
                    </a:p>
                  </a:txBody>
                  <a:tcPr/>
                </a:tc>
              </a:tr>
            </a:tbl>
          </a:graphicData>
        </a:graphic>
      </p:graphicFrame>
    </p:spTree>
    <p:extLst>
      <p:ext uri="{BB962C8B-B14F-4D97-AF65-F5344CB8AC3E}">
        <p14:creationId xmlns:p14="http://schemas.microsoft.com/office/powerpoint/2010/main" val="16704919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08912" cy="6336704"/>
          </a:xfrm>
        </p:spPr>
        <p:txBody>
          <a:bodyPr/>
          <a:lstStyle/>
          <a:p>
            <a:pPr marL="0" indent="0" algn="ctr">
              <a:buNone/>
            </a:pPr>
            <a:r>
              <a:rPr lang="ru-RU" sz="2000" dirty="0" smtClean="0">
                <a:effectLst/>
              </a:rPr>
              <a:t>Социальное партнерство</a:t>
            </a:r>
            <a:r>
              <a:rPr lang="ru-RU" sz="1600" dirty="0" smtClean="0">
                <a:effectLst/>
                <a:latin typeface="+mn-lt"/>
              </a:rPr>
              <a:t>      </a:t>
            </a:r>
            <a:endParaRPr lang="ru-RU" sz="1600" b="0" dirty="0">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392901711"/>
              </p:ext>
            </p:extLst>
          </p:nvPr>
        </p:nvGraphicFramePr>
        <p:xfrm>
          <a:off x="1475656" y="1484784"/>
          <a:ext cx="6096000" cy="21945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ru-RU" sz="1200" dirty="0" smtClean="0"/>
                        <a:t>направление</a:t>
                      </a:r>
                      <a:endParaRPr lang="ru-RU" sz="1200" dirty="0"/>
                    </a:p>
                  </a:txBody>
                  <a:tcPr/>
                </a:tc>
                <a:tc>
                  <a:txBody>
                    <a:bodyPr/>
                    <a:lstStyle/>
                    <a:p>
                      <a:r>
                        <a:rPr lang="ru-RU" sz="1200" dirty="0" smtClean="0"/>
                        <a:t>наименование учреждений</a:t>
                      </a:r>
                      <a:endParaRPr lang="ru-RU" sz="1200" dirty="0"/>
                    </a:p>
                  </a:txBody>
                  <a:tcPr/>
                </a:tc>
                <a:tc>
                  <a:txBody>
                    <a:bodyPr/>
                    <a:lstStyle/>
                    <a:p>
                      <a:r>
                        <a:rPr lang="ru-RU" sz="1200" dirty="0" smtClean="0"/>
                        <a:t>формы сотрудничества</a:t>
                      </a:r>
                      <a:endParaRPr lang="ru-RU" sz="1200" dirty="0"/>
                    </a:p>
                  </a:txBody>
                  <a:tcPr/>
                </a:tc>
                <a:tc>
                  <a:txBody>
                    <a:bodyPr/>
                    <a:lstStyle/>
                    <a:p>
                      <a:r>
                        <a:rPr lang="ru-RU" sz="1200" dirty="0" smtClean="0"/>
                        <a:t>периодичность</a:t>
                      </a:r>
                      <a:endParaRPr lang="ru-RU" sz="1200" dirty="0"/>
                    </a:p>
                  </a:txBody>
                  <a:tcPr/>
                </a:tc>
              </a:tr>
              <a:tr h="370840">
                <a:tc>
                  <a:txBody>
                    <a:bodyPr/>
                    <a:lstStyle/>
                    <a:p>
                      <a:r>
                        <a:rPr lang="ru-RU" sz="1200" dirty="0" smtClean="0"/>
                        <a:t>ПДД</a:t>
                      </a:r>
                      <a:endParaRPr lang="ru-RU" sz="1200" dirty="0"/>
                    </a:p>
                  </a:txBody>
                  <a:tcPr/>
                </a:tc>
                <a:tc>
                  <a:txBody>
                    <a:bodyPr/>
                    <a:lstStyle/>
                    <a:p>
                      <a:r>
                        <a:rPr lang="ru-RU" sz="1200" dirty="0" smtClean="0"/>
                        <a:t>Управление ГИБДД УМВД России по Тверской области</a:t>
                      </a:r>
                      <a:endParaRPr lang="ru-RU" sz="1200" dirty="0"/>
                    </a:p>
                  </a:txBody>
                  <a:tcPr/>
                </a:tc>
                <a:tc>
                  <a:txBody>
                    <a:bodyPr/>
                    <a:lstStyle/>
                    <a:p>
                      <a:r>
                        <a:rPr lang="ru-RU" sz="1200" dirty="0" smtClean="0"/>
                        <a:t>Проведение бесед с детьми по правилам дорожного движения, участие в выставках, смотрах-конкурсах</a:t>
                      </a:r>
                      <a:endParaRPr lang="ru-RU" sz="1200" dirty="0"/>
                    </a:p>
                  </a:txBody>
                  <a:tcPr/>
                </a:tc>
                <a:tc>
                  <a:txBody>
                    <a:bodyPr/>
                    <a:lstStyle/>
                    <a:p>
                      <a:r>
                        <a:rPr lang="ru-RU" sz="1200" dirty="0" smtClean="0"/>
                        <a:t>По плану</a:t>
                      </a:r>
                      <a:endParaRPr lang="ru-RU" sz="1200" dirty="0"/>
                    </a:p>
                  </a:txBody>
                  <a:tcPr/>
                </a:tc>
              </a:tr>
            </a:tbl>
          </a:graphicData>
        </a:graphic>
      </p:graphicFrame>
    </p:spTree>
    <p:extLst>
      <p:ext uri="{BB962C8B-B14F-4D97-AF65-F5344CB8AC3E}">
        <p14:creationId xmlns:p14="http://schemas.microsoft.com/office/powerpoint/2010/main" val="34423759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08912" cy="5904656"/>
          </a:xfrm>
        </p:spPr>
        <p:txBody>
          <a:bodyPr/>
          <a:lstStyle/>
          <a:p>
            <a:pPr marL="0" indent="0" algn="l">
              <a:buNone/>
            </a:pPr>
            <a:r>
              <a:rPr lang="ru-RU" sz="2000" dirty="0" smtClean="0">
                <a:effectLst/>
              </a:rPr>
              <a:t>Социальное партнерство</a:t>
            </a:r>
            <a:br>
              <a:rPr lang="ru-RU" sz="2000" dirty="0" smtClean="0">
                <a:effectLst/>
              </a:rPr>
            </a:br>
            <a:r>
              <a:rPr lang="ru-RU" sz="2000" dirty="0">
                <a:effectLst/>
              </a:rPr>
              <a:t/>
            </a:r>
            <a:br>
              <a:rPr lang="ru-RU" sz="2000" dirty="0">
                <a:effectLst/>
              </a:rPr>
            </a:br>
            <a:r>
              <a:rPr lang="ru-RU" sz="2000" dirty="0" smtClean="0">
                <a:effectLst/>
              </a:rPr>
              <a:t>    </a:t>
            </a:r>
            <a:r>
              <a:rPr lang="ru-RU" sz="1600" b="0" dirty="0" smtClean="0">
                <a:effectLst/>
              </a:rPr>
              <a:t>В МБДОУ детском саду № 123 совместно с МАУ «Муниципальная библиотечная система города Твери»</a:t>
            </a:r>
            <a:r>
              <a:rPr lang="ru-RU" sz="1600" b="0" dirty="0" smtClean="0">
                <a:effectLst/>
                <a:latin typeface="+mn-lt"/>
              </a:rPr>
              <a:t>  на основании Договора о совместной деятельности и в соответствии с комплексно-тематическим планированием МБДОУ детского сада № 123  разработан перспективный план экскурсий для обучающихся подготовительных к школе групп в библиотеку семейного чтения пос. Химинститута.</a:t>
            </a:r>
            <a:br>
              <a:rPr lang="ru-RU" sz="1600" b="0" dirty="0" smtClean="0">
                <a:effectLst/>
                <a:latin typeface="+mn-lt"/>
              </a:rPr>
            </a:br>
            <a:r>
              <a:rPr lang="ru-RU" sz="1600" b="0" dirty="0">
                <a:effectLst/>
                <a:latin typeface="+mn-lt"/>
              </a:rPr>
              <a:t/>
            </a:r>
            <a:br>
              <a:rPr lang="ru-RU" sz="1600" b="0" dirty="0">
                <a:effectLst/>
                <a:latin typeface="+mn-lt"/>
              </a:rPr>
            </a:br>
            <a:r>
              <a:rPr lang="ru-RU" sz="1600" b="0" dirty="0" smtClean="0">
                <a:effectLst/>
                <a:latin typeface="+mn-lt"/>
              </a:rPr>
              <a:t>    </a:t>
            </a:r>
            <a:r>
              <a:rPr lang="ru-RU" sz="1600" b="0" dirty="0">
                <a:effectLst/>
              </a:rPr>
              <a:t>В МБДОУ детском саду № 123 совместно с </a:t>
            </a:r>
            <a:r>
              <a:rPr lang="ru-RU" sz="1600" b="0" dirty="0" smtClean="0">
                <a:effectLst/>
              </a:rPr>
              <a:t>МБУ  ДК «Синтетик»  </a:t>
            </a:r>
            <a:r>
              <a:rPr lang="ru-RU" sz="1600" b="0" dirty="0">
                <a:effectLst/>
              </a:rPr>
              <a:t>на основании </a:t>
            </a:r>
            <a:r>
              <a:rPr lang="ru-RU" sz="1600" b="0" dirty="0" smtClean="0">
                <a:effectLst/>
              </a:rPr>
              <a:t>Соглашения </a:t>
            </a:r>
            <a:r>
              <a:rPr lang="ru-RU" sz="1600" b="0" dirty="0">
                <a:effectLst/>
              </a:rPr>
              <a:t>о совместной деятельности и в соответствии с комплексно-тематическим планированием МБДОУ детского сада № 123  </a:t>
            </a:r>
            <a:r>
              <a:rPr lang="ru-RU" sz="1600" b="0" dirty="0" smtClean="0">
                <a:effectLst/>
              </a:rPr>
              <a:t>ежегодно разрабатывается и утверждается </a:t>
            </a:r>
            <a:r>
              <a:rPr lang="ru-RU" sz="1600" b="0" dirty="0">
                <a:effectLst/>
              </a:rPr>
              <a:t>перспективный план </a:t>
            </a:r>
            <a:r>
              <a:rPr lang="ru-RU" sz="1600" b="0" dirty="0" smtClean="0">
                <a:effectLst/>
              </a:rPr>
              <a:t>культурно-досуговых мероприятий </a:t>
            </a:r>
            <a:r>
              <a:rPr lang="ru-RU" sz="1600" b="0" dirty="0">
                <a:effectLst/>
              </a:rPr>
              <a:t>для обучающихся подготовительных к школе групп </a:t>
            </a:r>
            <a:r>
              <a:rPr lang="ru-RU" sz="1600" b="0" dirty="0" smtClean="0">
                <a:effectLst/>
              </a:rPr>
              <a:t>на базе ДК «Синтетик».</a:t>
            </a:r>
            <a:r>
              <a:rPr lang="ru-RU" sz="1600" b="0" dirty="0">
                <a:effectLst/>
              </a:rPr>
              <a:t/>
            </a:r>
            <a:br>
              <a:rPr lang="ru-RU" sz="1600" b="0" dirty="0">
                <a:effectLst/>
              </a:rPr>
            </a:br>
            <a:r>
              <a:rPr lang="ru-RU" sz="1600" b="0" dirty="0" smtClean="0">
                <a:effectLst/>
                <a:latin typeface="+mn-lt"/>
              </a:rPr>
              <a:t>     </a:t>
            </a:r>
            <a:endParaRPr lang="ru-RU" sz="1600" b="0" dirty="0">
              <a:effectLst/>
            </a:endParaRPr>
          </a:p>
        </p:txBody>
      </p:sp>
    </p:spTree>
    <p:extLst>
      <p:ext uri="{BB962C8B-B14F-4D97-AF65-F5344CB8AC3E}">
        <p14:creationId xmlns:p14="http://schemas.microsoft.com/office/powerpoint/2010/main" val="2247632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08912" cy="6336704"/>
          </a:xfrm>
        </p:spPr>
        <p:txBody>
          <a:bodyPr/>
          <a:lstStyle/>
          <a:p>
            <a:pPr marL="0" indent="0" algn="l">
              <a:buNone/>
            </a:pPr>
            <a:r>
              <a:rPr lang="ru-RU" sz="2000" dirty="0" smtClean="0">
                <a:effectLst/>
              </a:rPr>
              <a:t>Проведение кружковой работы</a:t>
            </a:r>
            <a:r>
              <a:rPr lang="ru-RU" sz="2000" dirty="0">
                <a:effectLst/>
              </a:rPr>
              <a:t/>
            </a:r>
            <a:br>
              <a:rPr lang="ru-RU" sz="2000" dirty="0">
                <a:effectLst/>
              </a:rPr>
            </a:br>
            <a:r>
              <a:rPr lang="ru-RU" sz="2000" dirty="0" smtClean="0">
                <a:effectLst/>
              </a:rPr>
              <a:t>      </a:t>
            </a:r>
            <a:r>
              <a:rPr lang="ru-RU" sz="1600" dirty="0" smtClean="0">
                <a:effectLst/>
              </a:rPr>
              <a:t>В </a:t>
            </a:r>
            <a:r>
              <a:rPr lang="ru-RU" sz="1600" dirty="0">
                <a:effectLst/>
              </a:rPr>
              <a:t>соответствии с Федеральным законом от 29.12.2012 № 273-ФЗ «Об образовании в Российской Федерации», ФГОС ДО и Положением о кружковой работе МБДОУ детский сад №123 с </a:t>
            </a:r>
            <a:r>
              <a:rPr lang="ru-RU" sz="1600" dirty="0" smtClean="0">
                <a:effectLst/>
              </a:rPr>
              <a:t>обучающимися ДОУ </a:t>
            </a:r>
            <a:r>
              <a:rPr lang="ru-RU" sz="1600" dirty="0">
                <a:effectLst/>
              </a:rPr>
              <a:t>проводится кружковая работа в рамках Основной образовательной программы дошкольного образования МБДОУ детского сада №123. Такая форма организации работы с детьми в наибольшей степени соответствует потребностям и интересам детей, а также возможностям педагогического коллектива МБДОУ детский сад №123. </a:t>
            </a:r>
            <a:br>
              <a:rPr lang="ru-RU" sz="1600" dirty="0">
                <a:effectLst/>
              </a:rPr>
            </a:br>
            <a:r>
              <a:rPr lang="ru-RU" sz="1600" dirty="0">
                <a:effectLst/>
              </a:rPr>
              <a:t>        Программы кружковой работы разрабатываются педагогами ДОУ и ежегодно принимаются педагогическим советом ДОУ и утверждаются приказом заведующего МБДОУ детский сад №123.  </a:t>
            </a:r>
            <a:r>
              <a:rPr lang="ru-RU" sz="1600" dirty="0" smtClean="0">
                <a:effectLst/>
              </a:rPr>
              <a:t/>
            </a:r>
            <a:br>
              <a:rPr lang="ru-RU" sz="1600" dirty="0" smtClean="0">
                <a:effectLst/>
              </a:rPr>
            </a:br>
            <a:r>
              <a:rPr lang="ru-RU" sz="1600" dirty="0">
                <a:effectLst/>
              </a:rPr>
              <a:t/>
            </a:r>
            <a:br>
              <a:rPr lang="ru-RU" sz="1600" dirty="0">
                <a:effectLst/>
              </a:rPr>
            </a:br>
            <a:r>
              <a:rPr lang="ru-RU" sz="2000" dirty="0">
                <a:effectLst/>
              </a:rPr>
              <a:t>Федеральный календарный план воспитательной работы</a:t>
            </a:r>
            <a:br>
              <a:rPr lang="ru-RU" sz="2000" dirty="0">
                <a:effectLst/>
              </a:rPr>
            </a:br>
            <a:r>
              <a:rPr lang="ru-RU" sz="2000" dirty="0">
                <a:effectLst/>
              </a:rPr>
              <a:t>       </a:t>
            </a:r>
            <a:r>
              <a:rPr lang="ru-RU" sz="1600" dirty="0">
                <a:effectLst/>
              </a:rPr>
              <a:t>План является единым для ДОО.</a:t>
            </a:r>
            <a:br>
              <a:rPr lang="ru-RU" sz="1600" dirty="0">
                <a:effectLst/>
              </a:rPr>
            </a:br>
            <a:r>
              <a:rPr lang="ru-RU" sz="1600" dirty="0">
                <a:effectLst/>
              </a:rPr>
              <a:t>        ДОО вправе наряду с Планом проводить иные мероприятия согласно Программе воспитания, по ключевым направлениям воспитания и дополнительного образования детей.</a:t>
            </a:r>
            <a:br>
              <a:rPr lang="ru-RU" sz="1600" dirty="0">
                <a:effectLst/>
              </a:rPr>
            </a:br>
            <a:r>
              <a:rPr lang="ru-RU" sz="1600" dirty="0">
                <a:effectLst/>
              </a:rPr>
              <a:t>        Все мероприятия должны проводиться с учётом особенностей Программы, а также возрастных, физиологических и психоэмоциональных особенностей обучающихся.</a:t>
            </a:r>
            <a:br>
              <a:rPr lang="ru-RU" sz="1600" dirty="0">
                <a:effectLst/>
              </a:rPr>
            </a:br>
            <a:r>
              <a:rPr lang="ru-RU" sz="1600" dirty="0">
                <a:effectLst/>
              </a:rPr>
              <a:t>        Примерный перечень основных государственных и народных праздников, памятных дат в календарном плане воспитательной  работы в ДОО.</a:t>
            </a:r>
            <a:br>
              <a:rPr lang="ru-RU" sz="1600" dirty="0">
                <a:effectLst/>
              </a:rPr>
            </a:br>
            <a:r>
              <a:rPr lang="ru-RU" sz="1600" dirty="0">
                <a:effectLst/>
              </a:rPr>
              <a:t/>
            </a:r>
            <a:br>
              <a:rPr lang="ru-RU" sz="1600" dirty="0">
                <a:effectLst/>
              </a:rPr>
            </a:br>
            <a:endParaRPr lang="ru-RU" sz="1600" b="0" dirty="0">
              <a:effectLst/>
            </a:endParaRPr>
          </a:p>
        </p:txBody>
      </p:sp>
    </p:spTree>
    <p:extLst>
      <p:ext uri="{BB962C8B-B14F-4D97-AF65-F5344CB8AC3E}">
        <p14:creationId xmlns:p14="http://schemas.microsoft.com/office/powerpoint/2010/main" val="80138335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08912" cy="5904656"/>
          </a:xfrm>
        </p:spPr>
        <p:txBody>
          <a:bodyPr/>
          <a:lstStyle/>
          <a:p>
            <a:pPr marL="0" indent="0" algn="l">
              <a:buNone/>
            </a:pPr>
            <a:r>
              <a:rPr lang="ru-RU" sz="1600" dirty="0">
                <a:effectLst/>
              </a:rPr>
              <a:t>Федеральный календарный план воспитательной работы</a:t>
            </a:r>
            <a:r>
              <a:rPr lang="ru-RU" sz="1600" dirty="0" smtClean="0">
                <a:effectLst/>
              </a:rPr>
              <a:t/>
            </a:r>
            <a:br>
              <a:rPr lang="ru-RU" sz="1600" dirty="0" smtClean="0">
                <a:effectLst/>
              </a:rPr>
            </a:br>
            <a:r>
              <a:rPr lang="ru-RU" sz="1600" dirty="0">
                <a:effectLst/>
              </a:rPr>
              <a:t/>
            </a:r>
            <a:br>
              <a:rPr lang="ru-RU" sz="1600" dirty="0">
                <a:effectLst/>
              </a:rPr>
            </a:br>
            <a:r>
              <a:rPr lang="ru-RU" sz="1600" dirty="0" smtClean="0">
                <a:effectLst/>
              </a:rPr>
              <a:t>Январь</a:t>
            </a:r>
            <a:r>
              <a:rPr lang="ru-RU" sz="1600" dirty="0">
                <a:effectLst/>
              </a:rPr>
              <a:t>:</a:t>
            </a:r>
            <a:br>
              <a:rPr lang="ru-RU" sz="1600" dirty="0">
                <a:effectLst/>
              </a:rPr>
            </a:br>
            <a:r>
              <a:rPr lang="ru-RU" sz="1600" dirty="0">
                <a:effectLst/>
              </a:rPr>
              <a:t>27 января: День снятия блокады Ленинграда; День освобождения Красной армией крупнейшего «лагеря смерти» </a:t>
            </a:r>
            <a:r>
              <a:rPr lang="ru-RU" sz="1600" dirty="0" err="1">
                <a:effectLst/>
              </a:rPr>
              <a:t>Аушвиц-Биркенау</a:t>
            </a:r>
            <a:r>
              <a:rPr lang="ru-RU" sz="1600" dirty="0">
                <a:effectLst/>
              </a:rPr>
              <a:t> (Освенцима) - День памяти жертв Холокоста (рекомендуется включать в план воспитательной работы с дошкольниками регионально и/или ситуативно).</a:t>
            </a:r>
            <a:br>
              <a:rPr lang="ru-RU" sz="1600" dirty="0">
                <a:effectLst/>
              </a:rPr>
            </a:br>
            <a:r>
              <a:rPr lang="ru-RU" sz="1600" dirty="0">
                <a:effectLst/>
              </a:rPr>
              <a:t>Февраль:</a:t>
            </a:r>
            <a:br>
              <a:rPr lang="ru-RU" sz="1600" dirty="0">
                <a:effectLst/>
              </a:rPr>
            </a:br>
            <a:r>
              <a:rPr lang="ru-RU" sz="1600" dirty="0">
                <a:effectLst/>
              </a:rPr>
              <a:t>2 февраля: День разгрома советскими войсками немецко-фашистских войск в Сталинградской битве (рекомендуется включать в план воспитательной работы с дошкольниками регионально и/или ситуативно);</a:t>
            </a:r>
            <a:br>
              <a:rPr lang="ru-RU" sz="1600" dirty="0">
                <a:effectLst/>
              </a:rPr>
            </a:br>
            <a:r>
              <a:rPr lang="ru-RU" sz="1600" dirty="0">
                <a:effectLst/>
              </a:rPr>
              <a:t>8 февраля: День российской науки;</a:t>
            </a:r>
            <a:br>
              <a:rPr lang="ru-RU" sz="1600" dirty="0">
                <a:effectLst/>
              </a:rPr>
            </a:br>
            <a:r>
              <a:rPr lang="ru-RU" sz="1600" dirty="0">
                <a:effectLst/>
              </a:rPr>
              <a:t>15 февраля: День памяти о россиянах, исполнявших служебный долг за пределами Отечества;</a:t>
            </a:r>
            <a:br>
              <a:rPr lang="ru-RU" sz="1600" dirty="0">
                <a:effectLst/>
              </a:rPr>
            </a:br>
            <a:r>
              <a:rPr lang="ru-RU" sz="1600" dirty="0">
                <a:effectLst/>
              </a:rPr>
              <a:t>21 февраля: Международный день родного языка;</a:t>
            </a:r>
            <a:br>
              <a:rPr lang="ru-RU" sz="1600" dirty="0">
                <a:effectLst/>
              </a:rPr>
            </a:br>
            <a:r>
              <a:rPr lang="ru-RU" sz="1600" dirty="0">
                <a:effectLst/>
              </a:rPr>
              <a:t>23 февраля: День защитника Отечества.</a:t>
            </a:r>
            <a:br>
              <a:rPr lang="ru-RU" sz="1600" dirty="0">
                <a:effectLst/>
              </a:rPr>
            </a:br>
            <a:r>
              <a:rPr lang="ru-RU" sz="1600" dirty="0">
                <a:effectLst/>
              </a:rPr>
              <a:t>Март:</a:t>
            </a:r>
            <a:br>
              <a:rPr lang="ru-RU" sz="1600" dirty="0">
                <a:effectLst/>
              </a:rPr>
            </a:br>
            <a:r>
              <a:rPr lang="ru-RU" sz="1600" dirty="0">
                <a:effectLst/>
              </a:rPr>
              <a:t>8 марта: Международный женский день;</a:t>
            </a:r>
            <a:br>
              <a:rPr lang="ru-RU" sz="1600" dirty="0">
                <a:effectLst/>
              </a:rPr>
            </a:br>
            <a:r>
              <a:rPr lang="ru-RU" sz="1600" dirty="0">
                <a:effectLst/>
              </a:rPr>
              <a:t>18 марта: День воссоединения Крыма с Россией (рекомендуется включать в план воспитательной работы с дошкольниками регионально и/или ситуативно);</a:t>
            </a:r>
            <a:br>
              <a:rPr lang="ru-RU" sz="1600" dirty="0">
                <a:effectLst/>
              </a:rPr>
            </a:br>
            <a:r>
              <a:rPr lang="ru-RU" sz="1600" dirty="0">
                <a:effectLst/>
              </a:rPr>
              <a:t>27 марта: Всемирный день театра.</a:t>
            </a:r>
            <a:br>
              <a:rPr lang="ru-RU" sz="1600" dirty="0">
                <a:effectLst/>
              </a:rPr>
            </a:br>
            <a:endParaRPr lang="ru-RU" sz="1600" dirty="0">
              <a:effectLst/>
            </a:endParaRPr>
          </a:p>
        </p:txBody>
      </p:sp>
    </p:spTree>
    <p:extLst>
      <p:ext uri="{BB962C8B-B14F-4D97-AF65-F5344CB8AC3E}">
        <p14:creationId xmlns:p14="http://schemas.microsoft.com/office/powerpoint/2010/main" val="165360658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08912" cy="5904656"/>
          </a:xfrm>
        </p:spPr>
        <p:txBody>
          <a:bodyPr/>
          <a:lstStyle/>
          <a:p>
            <a:pPr marL="0" indent="0" algn="l">
              <a:buNone/>
            </a:pPr>
            <a:r>
              <a:rPr lang="ru-RU" sz="1600" dirty="0">
                <a:effectLst/>
              </a:rPr>
              <a:t>Федеральный календарный план воспитательной работы</a:t>
            </a:r>
            <a:r>
              <a:rPr lang="ru-RU" sz="1600" dirty="0" smtClean="0">
                <a:effectLst/>
              </a:rPr>
              <a:t/>
            </a:r>
            <a:br>
              <a:rPr lang="ru-RU" sz="1600" dirty="0" smtClean="0">
                <a:effectLst/>
              </a:rPr>
            </a:br>
            <a:r>
              <a:rPr lang="ru-RU" sz="1600" dirty="0" smtClean="0">
                <a:effectLst/>
              </a:rPr>
              <a:t/>
            </a:r>
            <a:br>
              <a:rPr lang="ru-RU" sz="1600" dirty="0" smtClean="0">
                <a:effectLst/>
              </a:rPr>
            </a:br>
            <a:r>
              <a:rPr lang="ru-RU" sz="1600" dirty="0" smtClean="0">
                <a:effectLst/>
              </a:rPr>
              <a:t>Апрель</a:t>
            </a:r>
            <a:r>
              <a:rPr lang="ru-RU" sz="1600" dirty="0">
                <a:effectLst/>
              </a:rPr>
              <a:t>:</a:t>
            </a:r>
            <a:br>
              <a:rPr lang="ru-RU" sz="1600" dirty="0">
                <a:effectLst/>
              </a:rPr>
            </a:br>
            <a:r>
              <a:rPr lang="ru-RU" sz="1600" dirty="0">
                <a:effectLst/>
              </a:rPr>
              <a:t>12 апреля: День космонавтики;</a:t>
            </a:r>
            <a:br>
              <a:rPr lang="ru-RU" sz="1600" dirty="0">
                <a:effectLst/>
              </a:rPr>
            </a:br>
            <a:r>
              <a:rPr lang="ru-RU" sz="1600" dirty="0">
                <a:effectLst/>
              </a:rPr>
              <a:t>Май:</a:t>
            </a:r>
            <a:br>
              <a:rPr lang="ru-RU" sz="1600" dirty="0">
                <a:effectLst/>
              </a:rPr>
            </a:br>
            <a:r>
              <a:rPr lang="ru-RU" sz="1600" dirty="0">
                <a:effectLst/>
              </a:rPr>
              <a:t>1 мая: Праздник Весны и Труда;</a:t>
            </a:r>
            <a:br>
              <a:rPr lang="ru-RU" sz="1600" dirty="0">
                <a:effectLst/>
              </a:rPr>
            </a:br>
            <a:r>
              <a:rPr lang="ru-RU" sz="1600" dirty="0">
                <a:effectLst/>
              </a:rPr>
              <a:t>9 мая: День Победы;</a:t>
            </a:r>
            <a:br>
              <a:rPr lang="ru-RU" sz="1600" dirty="0">
                <a:effectLst/>
              </a:rPr>
            </a:br>
            <a:r>
              <a:rPr lang="ru-RU" sz="1600" dirty="0">
                <a:effectLst/>
              </a:rPr>
              <a:t>19 мая: День детских общественных организаций России;</a:t>
            </a:r>
            <a:br>
              <a:rPr lang="ru-RU" sz="1600" dirty="0">
                <a:effectLst/>
              </a:rPr>
            </a:br>
            <a:r>
              <a:rPr lang="ru-RU" sz="1600" dirty="0">
                <a:effectLst/>
              </a:rPr>
              <a:t>24 мая: День славянской письменности и культуры.</a:t>
            </a:r>
            <a:br>
              <a:rPr lang="ru-RU" sz="1600" dirty="0">
                <a:effectLst/>
              </a:rPr>
            </a:br>
            <a:r>
              <a:rPr lang="ru-RU" sz="1600" dirty="0">
                <a:effectLst/>
              </a:rPr>
              <a:t>Июнь:</a:t>
            </a:r>
            <a:br>
              <a:rPr lang="ru-RU" sz="1600" dirty="0">
                <a:effectLst/>
              </a:rPr>
            </a:br>
            <a:r>
              <a:rPr lang="ru-RU" sz="1600" dirty="0">
                <a:effectLst/>
              </a:rPr>
              <a:t>1 июня: День защиты детей;</a:t>
            </a:r>
            <a:br>
              <a:rPr lang="ru-RU" sz="1600" dirty="0">
                <a:effectLst/>
              </a:rPr>
            </a:br>
            <a:r>
              <a:rPr lang="ru-RU" sz="1600" dirty="0">
                <a:effectLst/>
              </a:rPr>
              <a:t>6 июня: День русского языка;</a:t>
            </a:r>
            <a:br>
              <a:rPr lang="ru-RU" sz="1600" dirty="0">
                <a:effectLst/>
              </a:rPr>
            </a:br>
            <a:r>
              <a:rPr lang="ru-RU" sz="1600" dirty="0">
                <a:effectLst/>
              </a:rPr>
              <a:t>12 июня: День России;</a:t>
            </a:r>
            <a:br>
              <a:rPr lang="ru-RU" sz="1600" dirty="0">
                <a:effectLst/>
              </a:rPr>
            </a:br>
            <a:r>
              <a:rPr lang="ru-RU" sz="1600" dirty="0">
                <a:effectLst/>
              </a:rPr>
              <a:t>22 июня: День памяти и скорби.</a:t>
            </a:r>
            <a:br>
              <a:rPr lang="ru-RU" sz="1600" dirty="0">
                <a:effectLst/>
              </a:rPr>
            </a:br>
            <a:r>
              <a:rPr lang="ru-RU" sz="1600" dirty="0">
                <a:effectLst/>
              </a:rPr>
              <a:t>Июль:</a:t>
            </a:r>
            <a:br>
              <a:rPr lang="ru-RU" sz="1600" dirty="0">
                <a:effectLst/>
              </a:rPr>
            </a:br>
            <a:r>
              <a:rPr lang="ru-RU" sz="1600" dirty="0">
                <a:effectLst/>
              </a:rPr>
              <a:t>8 июля: День семьи, любви и верности.</a:t>
            </a:r>
            <a:br>
              <a:rPr lang="ru-RU" sz="1600" dirty="0">
                <a:effectLst/>
              </a:rPr>
            </a:br>
            <a:r>
              <a:rPr lang="ru-RU" sz="1600" dirty="0">
                <a:effectLst/>
              </a:rPr>
              <a:t>Август:</a:t>
            </a:r>
            <a:br>
              <a:rPr lang="ru-RU" sz="1600" dirty="0">
                <a:effectLst/>
              </a:rPr>
            </a:br>
            <a:r>
              <a:rPr lang="ru-RU" sz="1600" dirty="0">
                <a:effectLst/>
              </a:rPr>
              <a:t>12 августа: День физкультурника;</a:t>
            </a:r>
            <a:br>
              <a:rPr lang="ru-RU" sz="1600" dirty="0">
                <a:effectLst/>
              </a:rPr>
            </a:br>
            <a:r>
              <a:rPr lang="ru-RU" sz="1600" dirty="0">
                <a:effectLst/>
              </a:rPr>
              <a:t>22 августа: День Государственного флага Российской Федерации;</a:t>
            </a:r>
            <a:br>
              <a:rPr lang="ru-RU" sz="1600" dirty="0">
                <a:effectLst/>
              </a:rPr>
            </a:br>
            <a:r>
              <a:rPr lang="ru-RU" sz="1600" dirty="0">
                <a:effectLst/>
              </a:rPr>
              <a:t>27 августа: День российского кино.</a:t>
            </a:r>
            <a:br>
              <a:rPr lang="ru-RU" sz="1600" dirty="0">
                <a:effectLst/>
              </a:rPr>
            </a:br>
            <a:r>
              <a:rPr lang="ru-RU" sz="1600" dirty="0">
                <a:effectLst/>
              </a:rPr>
              <a:t/>
            </a:r>
            <a:br>
              <a:rPr lang="ru-RU" sz="1600" dirty="0">
                <a:effectLst/>
              </a:rPr>
            </a:br>
            <a:r>
              <a:rPr lang="ru-RU" sz="1600" dirty="0">
                <a:effectLst/>
              </a:rPr>
              <a:t/>
            </a:r>
            <a:br>
              <a:rPr lang="ru-RU" sz="1600" dirty="0">
                <a:effectLst/>
              </a:rPr>
            </a:br>
            <a:endParaRPr lang="ru-RU" sz="1600" dirty="0">
              <a:effectLst/>
            </a:endParaRPr>
          </a:p>
        </p:txBody>
      </p:sp>
    </p:spTree>
    <p:extLst>
      <p:ext uri="{BB962C8B-B14F-4D97-AF65-F5344CB8AC3E}">
        <p14:creationId xmlns:p14="http://schemas.microsoft.com/office/powerpoint/2010/main" val="26990578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08912" cy="5904656"/>
          </a:xfrm>
        </p:spPr>
        <p:txBody>
          <a:bodyPr/>
          <a:lstStyle/>
          <a:p>
            <a:pPr marL="0" indent="0" algn="l">
              <a:buNone/>
            </a:pPr>
            <a:r>
              <a:rPr lang="ru-RU" sz="1600" dirty="0">
                <a:effectLst/>
              </a:rPr>
              <a:t>Федеральный календарный план воспитательной работы</a:t>
            </a:r>
            <a:r>
              <a:rPr lang="ru-RU" sz="1600" dirty="0" smtClean="0">
                <a:effectLst/>
              </a:rPr>
              <a:t/>
            </a:r>
            <a:br>
              <a:rPr lang="ru-RU" sz="1600" dirty="0" smtClean="0">
                <a:effectLst/>
              </a:rPr>
            </a:br>
            <a:r>
              <a:rPr lang="ru-RU" sz="1600" dirty="0">
                <a:effectLst/>
              </a:rPr>
              <a:t/>
            </a:r>
            <a:br>
              <a:rPr lang="ru-RU" sz="1600" dirty="0">
                <a:effectLst/>
              </a:rPr>
            </a:br>
            <a:r>
              <a:rPr lang="ru-RU" sz="1600" dirty="0">
                <a:effectLst/>
              </a:rPr>
              <a:t>Сентябрь:</a:t>
            </a:r>
            <a:br>
              <a:rPr lang="ru-RU" sz="1600" dirty="0">
                <a:effectLst/>
              </a:rPr>
            </a:br>
            <a:r>
              <a:rPr lang="ru-RU" sz="1600" dirty="0">
                <a:effectLst/>
              </a:rPr>
              <a:t>1 сентября: День знаний;</a:t>
            </a:r>
            <a:br>
              <a:rPr lang="ru-RU" sz="1600" dirty="0">
                <a:effectLst/>
              </a:rPr>
            </a:br>
            <a:r>
              <a:rPr lang="ru-RU" sz="1600" dirty="0">
                <a:effectLst/>
              </a:rPr>
              <a:t>3 сентября: День окончания Второй мировой войны, День солидарности в борьбе с терроризмом;</a:t>
            </a:r>
            <a:br>
              <a:rPr lang="ru-RU" sz="1600" dirty="0">
                <a:effectLst/>
              </a:rPr>
            </a:br>
            <a:r>
              <a:rPr lang="ru-RU" sz="1600" dirty="0">
                <a:effectLst/>
              </a:rPr>
              <a:t>8 сентября: Международный день распространения грамотности;</a:t>
            </a:r>
            <a:br>
              <a:rPr lang="ru-RU" sz="1600" dirty="0">
                <a:effectLst/>
              </a:rPr>
            </a:br>
            <a:r>
              <a:rPr lang="ru-RU" sz="1600" dirty="0">
                <a:effectLst/>
              </a:rPr>
              <a:t>27 сентября: День воспитателя и всех дошкольных работников.</a:t>
            </a:r>
            <a:br>
              <a:rPr lang="ru-RU" sz="1600" dirty="0">
                <a:effectLst/>
              </a:rPr>
            </a:br>
            <a:r>
              <a:rPr lang="ru-RU" sz="1600" dirty="0">
                <a:effectLst/>
              </a:rPr>
              <a:t>Октябрь:</a:t>
            </a:r>
            <a:br>
              <a:rPr lang="ru-RU" sz="1600" dirty="0">
                <a:effectLst/>
              </a:rPr>
            </a:br>
            <a:r>
              <a:rPr lang="ru-RU" sz="1600" dirty="0">
                <a:effectLst/>
              </a:rPr>
              <a:t>1 октября: Международный день пожилых людей; Международный день музыки;</a:t>
            </a:r>
            <a:br>
              <a:rPr lang="ru-RU" sz="1600" dirty="0">
                <a:effectLst/>
              </a:rPr>
            </a:br>
            <a:r>
              <a:rPr lang="ru-RU" sz="1600" dirty="0">
                <a:effectLst/>
              </a:rPr>
              <a:t>4 октября: День защиты животных;</a:t>
            </a:r>
            <a:br>
              <a:rPr lang="ru-RU" sz="1600" dirty="0">
                <a:effectLst/>
              </a:rPr>
            </a:br>
            <a:r>
              <a:rPr lang="ru-RU" sz="1600" dirty="0">
                <a:effectLst/>
              </a:rPr>
              <a:t>5 октября: День учителя;</a:t>
            </a:r>
            <a:br>
              <a:rPr lang="ru-RU" sz="1600" dirty="0">
                <a:effectLst/>
              </a:rPr>
            </a:br>
            <a:r>
              <a:rPr lang="ru-RU" sz="1600" dirty="0">
                <a:effectLst/>
              </a:rPr>
              <a:t>Третье воскресенье октября: День отца в России.</a:t>
            </a:r>
            <a:br>
              <a:rPr lang="ru-RU" sz="1600" dirty="0">
                <a:effectLst/>
              </a:rPr>
            </a:br>
            <a:r>
              <a:rPr lang="ru-RU" sz="1600" dirty="0">
                <a:effectLst/>
              </a:rPr>
              <a:t>Ноябрь:</a:t>
            </a:r>
            <a:br>
              <a:rPr lang="ru-RU" sz="1600" dirty="0">
                <a:effectLst/>
              </a:rPr>
            </a:br>
            <a:r>
              <a:rPr lang="ru-RU" sz="1600" dirty="0">
                <a:effectLst/>
              </a:rPr>
              <a:t>4 ноября: День народного единства;</a:t>
            </a:r>
            <a:br>
              <a:rPr lang="ru-RU" sz="1600" dirty="0">
                <a:effectLst/>
              </a:rPr>
            </a:br>
            <a:r>
              <a:rPr lang="ru-RU" sz="1600" dirty="0">
                <a:effectLst/>
              </a:rPr>
              <a:t>8 ноября: День памяти погибших при исполнении служебных обязанностей сотрудников органов внутренних дел России;</a:t>
            </a:r>
            <a:br>
              <a:rPr lang="ru-RU" sz="1600" dirty="0">
                <a:effectLst/>
              </a:rPr>
            </a:br>
            <a:r>
              <a:rPr lang="ru-RU" sz="1600" dirty="0">
                <a:effectLst/>
              </a:rPr>
              <a:t>Последнее воскресенье ноября: День матери в России;</a:t>
            </a:r>
            <a:br>
              <a:rPr lang="ru-RU" sz="1600" dirty="0">
                <a:effectLst/>
              </a:rPr>
            </a:br>
            <a:r>
              <a:rPr lang="ru-RU" sz="1600" dirty="0">
                <a:effectLst/>
              </a:rPr>
              <a:t>30 ноября: День Государственного герба Российской Федерации.</a:t>
            </a:r>
            <a:br>
              <a:rPr lang="ru-RU" sz="1600" dirty="0">
                <a:effectLst/>
              </a:rPr>
            </a:br>
            <a:r>
              <a:rPr lang="ru-RU" sz="1600" dirty="0">
                <a:effectLst/>
              </a:rPr>
              <a:t> </a:t>
            </a:r>
            <a:br>
              <a:rPr lang="ru-RU" sz="1600" dirty="0">
                <a:effectLst/>
              </a:rPr>
            </a:br>
            <a:endParaRPr lang="ru-RU" sz="1600" dirty="0">
              <a:effectLst/>
            </a:endParaRPr>
          </a:p>
        </p:txBody>
      </p:sp>
    </p:spTree>
    <p:extLst>
      <p:ext uri="{BB962C8B-B14F-4D97-AF65-F5344CB8AC3E}">
        <p14:creationId xmlns:p14="http://schemas.microsoft.com/office/powerpoint/2010/main" val="185795304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08912" cy="5904656"/>
          </a:xfrm>
        </p:spPr>
        <p:txBody>
          <a:bodyPr/>
          <a:lstStyle/>
          <a:p>
            <a:pPr marL="0" indent="0" algn="l">
              <a:buNone/>
            </a:pPr>
            <a:r>
              <a:rPr lang="ru-RU" sz="1600" dirty="0">
                <a:effectLst/>
              </a:rPr>
              <a:t>Федеральный календарный план воспитательной работы</a:t>
            </a:r>
            <a:r>
              <a:rPr lang="ru-RU" sz="1600" dirty="0" smtClean="0">
                <a:effectLst/>
              </a:rPr>
              <a:t/>
            </a:r>
            <a:br>
              <a:rPr lang="ru-RU" sz="1600" dirty="0" smtClean="0">
                <a:effectLst/>
              </a:rPr>
            </a:br>
            <a:r>
              <a:rPr lang="ru-RU" sz="1600" dirty="0">
                <a:effectLst/>
              </a:rPr>
              <a:t/>
            </a:r>
            <a:br>
              <a:rPr lang="ru-RU" sz="1600" dirty="0">
                <a:effectLst/>
              </a:rPr>
            </a:br>
            <a:r>
              <a:rPr lang="ru-RU" sz="1600" dirty="0">
                <a:effectLst/>
              </a:rPr>
              <a:t>Декабрь:</a:t>
            </a:r>
            <a:br>
              <a:rPr lang="ru-RU" sz="1600" dirty="0">
                <a:effectLst/>
              </a:rPr>
            </a:br>
            <a:r>
              <a:rPr lang="ru-RU" sz="1600" dirty="0">
                <a:effectLst/>
              </a:rPr>
              <a:t>3 декабря: День неизвестного солдата; Международный день инвалидов (рекомендуется включать в план воспитательной работы с дошкольниками регионально и/или ситуативно);</a:t>
            </a:r>
            <a:br>
              <a:rPr lang="ru-RU" sz="1600" dirty="0">
                <a:effectLst/>
              </a:rPr>
            </a:br>
            <a:r>
              <a:rPr lang="ru-RU" sz="1600" dirty="0">
                <a:effectLst/>
              </a:rPr>
              <a:t>5 декабря: День добровольца (волонтера) в России;</a:t>
            </a:r>
            <a:br>
              <a:rPr lang="ru-RU" sz="1600" dirty="0">
                <a:effectLst/>
              </a:rPr>
            </a:br>
            <a:r>
              <a:rPr lang="ru-RU" sz="1600" dirty="0">
                <a:effectLst/>
              </a:rPr>
              <a:t>8 декабря: Международный день художника;</a:t>
            </a:r>
            <a:br>
              <a:rPr lang="ru-RU" sz="1600" dirty="0">
                <a:effectLst/>
              </a:rPr>
            </a:br>
            <a:r>
              <a:rPr lang="ru-RU" sz="1600" dirty="0">
                <a:effectLst/>
              </a:rPr>
              <a:t>9 декабря: День Героев Отечества;</a:t>
            </a:r>
            <a:br>
              <a:rPr lang="ru-RU" sz="1600" dirty="0">
                <a:effectLst/>
              </a:rPr>
            </a:br>
            <a:r>
              <a:rPr lang="ru-RU" sz="1600" dirty="0">
                <a:effectLst/>
              </a:rPr>
              <a:t>12 декабря: День </a:t>
            </a:r>
            <a:r>
              <a:rPr lang="ru-RU" sz="1600" dirty="0" smtClean="0">
                <a:effectLst/>
              </a:rPr>
              <a:t>Конституции Российской </a:t>
            </a:r>
            <a:r>
              <a:rPr lang="ru-RU" sz="1600" dirty="0">
                <a:effectLst/>
              </a:rPr>
              <a:t>Федерации;</a:t>
            </a:r>
            <a:br>
              <a:rPr lang="ru-RU" sz="1600" dirty="0">
                <a:effectLst/>
              </a:rPr>
            </a:br>
            <a:r>
              <a:rPr lang="ru-RU" sz="1600" dirty="0">
                <a:effectLst/>
              </a:rPr>
              <a:t>31 декабря: Новый год.</a:t>
            </a:r>
            <a:br>
              <a:rPr lang="ru-RU" sz="1600" dirty="0">
                <a:effectLst/>
              </a:rPr>
            </a:br>
            <a:endParaRPr lang="ru-RU" sz="1600" dirty="0">
              <a:effectLst/>
            </a:endParaRPr>
          </a:p>
        </p:txBody>
      </p:sp>
    </p:spTree>
    <p:extLst>
      <p:ext uri="{BB962C8B-B14F-4D97-AF65-F5344CB8AC3E}">
        <p14:creationId xmlns:p14="http://schemas.microsoft.com/office/powerpoint/2010/main" val="2503188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5805264"/>
            <a:ext cx="7592631" cy="360040"/>
          </a:xfrm>
        </p:spPr>
        <p:txBody>
          <a:bodyPr/>
          <a:lstStyle/>
          <a:p>
            <a:pPr marL="0" indent="0">
              <a:buNone/>
            </a:pPr>
            <a:endParaRPr lang="ru-RU" dirty="0"/>
          </a:p>
        </p:txBody>
      </p:sp>
      <p:sp>
        <p:nvSpPr>
          <p:cNvPr id="3" name="Объект 2"/>
          <p:cNvSpPr>
            <a:spLocks noGrp="1"/>
          </p:cNvSpPr>
          <p:nvPr>
            <p:ph sz="quarter" idx="13"/>
          </p:nvPr>
        </p:nvSpPr>
        <p:spPr>
          <a:xfrm>
            <a:off x="1143000" y="476672"/>
            <a:ext cx="7173416" cy="5544616"/>
          </a:xfrm>
        </p:spPr>
        <p:txBody>
          <a:bodyPr>
            <a:noAutofit/>
          </a:bodyPr>
          <a:lstStyle/>
          <a:p>
            <a:pPr marL="45720" indent="0" algn="ctr">
              <a:buNone/>
            </a:pPr>
            <a:endParaRPr lang="ru-RU" sz="2400" dirty="0"/>
          </a:p>
          <a:p>
            <a:pPr marL="45720" indent="0" algn="ctr">
              <a:buNone/>
            </a:pPr>
            <a:r>
              <a:rPr lang="ru-RU" sz="2400" dirty="0" smtClean="0"/>
              <a:t>К традиционным российским духовно-нравственным ценностям относятся, прежде всего, жизнь, достоинство, права и свободы человека, патриотизм, гражданственность, служение Отечеству и ответственность за его судьбу,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a:t>
            </a:r>
            <a:endParaRPr lang="ru-RU" sz="2400" dirty="0"/>
          </a:p>
        </p:txBody>
      </p:sp>
    </p:spTree>
    <p:extLst>
      <p:ext uri="{BB962C8B-B14F-4D97-AF65-F5344CB8AC3E}">
        <p14:creationId xmlns:p14="http://schemas.microsoft.com/office/powerpoint/2010/main" val="364222680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08912" cy="6048672"/>
          </a:xfrm>
        </p:spPr>
        <p:txBody>
          <a:bodyPr/>
          <a:lstStyle/>
          <a:p>
            <a:pPr marL="0" indent="0" algn="ctr">
              <a:buNone/>
            </a:pPr>
            <a:r>
              <a:rPr lang="en-US" sz="1800" dirty="0" smtClean="0">
                <a:effectLst/>
                <a:latin typeface="+mn-lt"/>
              </a:rPr>
              <a:t/>
            </a:r>
            <a:br>
              <a:rPr lang="en-US" sz="1800" dirty="0" smtClean="0">
                <a:effectLst/>
                <a:latin typeface="+mn-lt"/>
              </a:rPr>
            </a:br>
            <a:r>
              <a:rPr lang="ru-RU" sz="1800" dirty="0" smtClean="0">
                <a:effectLst/>
                <a:latin typeface="+mn-lt"/>
              </a:rPr>
              <a:t/>
            </a:r>
            <a:br>
              <a:rPr lang="ru-RU" sz="1800" dirty="0" smtClean="0">
                <a:effectLst/>
                <a:latin typeface="+mn-lt"/>
              </a:rPr>
            </a:br>
            <a:r>
              <a:rPr lang="ru-RU" sz="1800" dirty="0">
                <a:effectLst/>
                <a:latin typeface="+mn-lt"/>
              </a:rPr>
              <a:t/>
            </a:r>
            <a:br>
              <a:rPr lang="ru-RU" sz="1800" dirty="0">
                <a:effectLst/>
                <a:latin typeface="+mn-lt"/>
              </a:rPr>
            </a:br>
            <a:r>
              <a:rPr lang="ru-RU" sz="1800" dirty="0" smtClean="0">
                <a:effectLst/>
                <a:latin typeface="+mn-lt"/>
              </a:rPr>
              <a:t/>
            </a:r>
            <a:br>
              <a:rPr lang="ru-RU" sz="1800" dirty="0" smtClean="0">
                <a:effectLst/>
                <a:latin typeface="+mn-lt"/>
              </a:rPr>
            </a:br>
            <a:r>
              <a:rPr lang="ru-RU" sz="2400" dirty="0">
                <a:effectLst/>
                <a:latin typeface="+mn-lt"/>
              </a:rPr>
              <a:t/>
            </a:r>
            <a:br>
              <a:rPr lang="ru-RU" sz="2400" dirty="0">
                <a:effectLst/>
                <a:latin typeface="+mn-lt"/>
              </a:rPr>
            </a:br>
            <a:r>
              <a:rPr lang="ru-RU" sz="2400" b="0" dirty="0" smtClean="0">
                <a:effectLst/>
                <a:latin typeface="+mn-lt"/>
              </a:rPr>
              <a:t>СПАСИБО</a:t>
            </a:r>
            <a:br>
              <a:rPr lang="ru-RU" sz="2400" b="0" dirty="0" smtClean="0">
                <a:effectLst/>
                <a:latin typeface="+mn-lt"/>
              </a:rPr>
            </a:br>
            <a:r>
              <a:rPr lang="ru-RU" sz="2400" b="0" dirty="0">
                <a:effectLst/>
                <a:latin typeface="+mn-lt"/>
              </a:rPr>
              <a:t/>
            </a:r>
            <a:br>
              <a:rPr lang="ru-RU" sz="2400" b="0" dirty="0">
                <a:effectLst/>
                <a:latin typeface="+mn-lt"/>
              </a:rPr>
            </a:br>
            <a:r>
              <a:rPr lang="ru-RU" sz="2400" b="0" dirty="0" smtClean="0">
                <a:effectLst/>
                <a:latin typeface="+mn-lt"/>
              </a:rPr>
              <a:t>ЗА </a:t>
            </a:r>
            <a:br>
              <a:rPr lang="ru-RU" sz="2400" b="0" dirty="0" smtClean="0">
                <a:effectLst/>
                <a:latin typeface="+mn-lt"/>
              </a:rPr>
            </a:br>
            <a:r>
              <a:rPr lang="ru-RU" sz="2400" b="0" dirty="0">
                <a:effectLst/>
                <a:latin typeface="+mn-lt"/>
              </a:rPr>
              <a:t/>
            </a:r>
            <a:br>
              <a:rPr lang="ru-RU" sz="2400" b="0" dirty="0">
                <a:effectLst/>
                <a:latin typeface="+mn-lt"/>
              </a:rPr>
            </a:br>
            <a:r>
              <a:rPr lang="ru-RU" sz="2400" b="0" dirty="0" smtClean="0">
                <a:effectLst/>
                <a:latin typeface="+mn-lt"/>
              </a:rPr>
              <a:t>ВНИМАНИЕ</a:t>
            </a:r>
            <a:r>
              <a:rPr lang="ru-RU" sz="2400" b="0" dirty="0">
                <a:effectLst/>
                <a:latin typeface="+mn-lt"/>
              </a:rPr>
              <a:t/>
            </a:r>
            <a:br>
              <a:rPr lang="ru-RU" sz="2400" b="0" dirty="0">
                <a:effectLst/>
                <a:latin typeface="+mn-lt"/>
              </a:rPr>
            </a:br>
            <a:endParaRPr lang="ru-RU" sz="2400" b="0" dirty="0">
              <a:latin typeface="+mn-lt"/>
            </a:endParaRPr>
          </a:p>
        </p:txBody>
      </p:sp>
    </p:spTree>
    <p:extLst>
      <p:ext uri="{BB962C8B-B14F-4D97-AF65-F5344CB8AC3E}">
        <p14:creationId xmlns:p14="http://schemas.microsoft.com/office/powerpoint/2010/main" val="971423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5589240"/>
            <a:ext cx="6512511" cy="648072"/>
          </a:xfrm>
        </p:spPr>
        <p:txBody>
          <a:bodyPr/>
          <a:lstStyle/>
          <a:p>
            <a:pPr marL="0" indent="0">
              <a:buNone/>
            </a:pPr>
            <a:endParaRPr lang="ru-RU" dirty="0"/>
          </a:p>
        </p:txBody>
      </p:sp>
      <p:sp>
        <p:nvSpPr>
          <p:cNvPr id="3" name="Объект 2"/>
          <p:cNvSpPr>
            <a:spLocks noGrp="1"/>
          </p:cNvSpPr>
          <p:nvPr>
            <p:ph sz="quarter" idx="13"/>
          </p:nvPr>
        </p:nvSpPr>
        <p:spPr>
          <a:xfrm>
            <a:off x="755576" y="731520"/>
            <a:ext cx="7632848" cy="5001736"/>
          </a:xfrm>
        </p:spPr>
        <p:txBody>
          <a:bodyPr>
            <a:normAutofit/>
          </a:bodyPr>
          <a:lstStyle/>
          <a:p>
            <a:pPr marL="45720" indent="0" algn="ctr">
              <a:buNone/>
            </a:pPr>
            <a:r>
              <a:rPr lang="ru-RU" sz="2400" dirty="0" smtClean="0"/>
              <a:t>Основная образовательная программа дошкольного образования МБДОУ детского сада №123 обеспечивает всестороннее развитие детей от 2 лет до школы  с учетом их возрастных и индивидуальных особенностей по основным направлениям развития:</a:t>
            </a:r>
          </a:p>
          <a:p>
            <a:pPr algn="ctr">
              <a:buFontTx/>
              <a:buChar char="-"/>
            </a:pPr>
            <a:r>
              <a:rPr lang="ru-RU" sz="2400" dirty="0"/>
              <a:t>С</a:t>
            </a:r>
            <a:r>
              <a:rPr lang="ru-RU" sz="2400" dirty="0" smtClean="0"/>
              <a:t>оциально-коммуникативное развитие</a:t>
            </a:r>
          </a:p>
          <a:p>
            <a:pPr algn="ctr">
              <a:buFontTx/>
              <a:buChar char="-"/>
            </a:pPr>
            <a:r>
              <a:rPr lang="ru-RU" sz="2400" dirty="0" smtClean="0"/>
              <a:t>Познавательное развитие</a:t>
            </a:r>
          </a:p>
          <a:p>
            <a:pPr algn="ctr">
              <a:buFontTx/>
              <a:buChar char="-"/>
            </a:pPr>
            <a:r>
              <a:rPr lang="ru-RU" sz="2400" dirty="0" smtClean="0"/>
              <a:t>Речевое развитие</a:t>
            </a:r>
          </a:p>
          <a:p>
            <a:pPr algn="ctr">
              <a:buFontTx/>
              <a:buChar char="-"/>
            </a:pPr>
            <a:r>
              <a:rPr lang="ru-RU" sz="2400" dirty="0" smtClean="0"/>
              <a:t>Художественно-эстетическое развитие</a:t>
            </a:r>
          </a:p>
          <a:p>
            <a:pPr algn="ctr">
              <a:buFontTx/>
              <a:buChar char="-"/>
            </a:pPr>
            <a:r>
              <a:rPr lang="ru-RU" sz="2400" dirty="0" smtClean="0"/>
              <a:t>Физическое развитие</a:t>
            </a:r>
            <a:endParaRPr lang="ru-RU" sz="2400" dirty="0"/>
          </a:p>
        </p:txBody>
      </p:sp>
    </p:spTree>
    <p:extLst>
      <p:ext uri="{BB962C8B-B14F-4D97-AF65-F5344CB8AC3E}">
        <p14:creationId xmlns:p14="http://schemas.microsoft.com/office/powerpoint/2010/main" val="3154806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5" y="620688"/>
            <a:ext cx="7478216" cy="5472608"/>
          </a:xfrm>
        </p:spPr>
        <p:txBody>
          <a:bodyPr/>
          <a:lstStyle/>
          <a:p>
            <a:pPr marL="0" indent="0" algn="ctr">
              <a:buNone/>
            </a:pPr>
            <a:r>
              <a:rPr lang="ru-RU" sz="2400" dirty="0" smtClean="0">
                <a:latin typeface="+mn-lt"/>
              </a:rPr>
              <a:t>Образовательная область</a:t>
            </a:r>
            <a:br>
              <a:rPr lang="ru-RU" sz="2400" dirty="0" smtClean="0">
                <a:latin typeface="+mn-lt"/>
              </a:rPr>
            </a:br>
            <a:r>
              <a:rPr lang="ru-RU" sz="2400" dirty="0" smtClean="0">
                <a:latin typeface="+mn-lt"/>
              </a:rPr>
              <a:t/>
            </a:r>
            <a:br>
              <a:rPr lang="ru-RU" sz="2400" dirty="0" smtClean="0">
                <a:latin typeface="+mn-lt"/>
              </a:rPr>
            </a:br>
            <a:r>
              <a:rPr lang="ru-RU" sz="2400" dirty="0" smtClean="0">
                <a:latin typeface="+mn-lt"/>
              </a:rPr>
              <a:t>«СОЦИАЛЬНО-КОММУНИКАТИВНОЕ РАЗВИТИЕ»</a:t>
            </a:r>
            <a:br>
              <a:rPr lang="ru-RU" sz="2400" dirty="0" smtClean="0">
                <a:latin typeface="+mn-lt"/>
              </a:rPr>
            </a:br>
            <a:r>
              <a:rPr lang="ru-RU" sz="2400" dirty="0" smtClean="0">
                <a:latin typeface="+mn-lt"/>
              </a:rPr>
              <a:t/>
            </a:r>
            <a:br>
              <a:rPr lang="ru-RU" sz="2400" dirty="0" smtClean="0">
                <a:latin typeface="+mn-lt"/>
              </a:rPr>
            </a:br>
            <a:r>
              <a:rPr lang="ru-RU" sz="2000" dirty="0" smtClean="0">
                <a:effectLst/>
                <a:latin typeface="+mn-lt"/>
              </a:rPr>
              <a:t>включает подразделы:</a:t>
            </a:r>
            <a:br>
              <a:rPr lang="ru-RU" sz="2000" dirty="0" smtClean="0">
                <a:effectLst/>
                <a:latin typeface="+mn-lt"/>
              </a:rPr>
            </a:br>
            <a:r>
              <a:rPr lang="ru-RU" sz="2000" dirty="0" smtClean="0">
                <a:effectLst/>
                <a:latin typeface="+mn-lt"/>
              </a:rPr>
              <a:t/>
            </a:r>
            <a:br>
              <a:rPr lang="ru-RU" sz="2000" dirty="0" smtClean="0">
                <a:effectLst/>
                <a:latin typeface="+mn-lt"/>
              </a:rPr>
            </a:br>
            <a:r>
              <a:rPr lang="ru-RU" sz="2000" dirty="0" smtClean="0">
                <a:effectLst/>
                <a:latin typeface="+mn-lt"/>
              </a:rPr>
              <a:t>- социальные отношения;</a:t>
            </a:r>
            <a:br>
              <a:rPr lang="ru-RU" sz="2000" dirty="0" smtClean="0">
                <a:effectLst/>
                <a:latin typeface="+mn-lt"/>
              </a:rPr>
            </a:br>
            <a:r>
              <a:rPr lang="ru-RU" sz="2000" dirty="0" smtClean="0">
                <a:effectLst/>
                <a:latin typeface="+mn-lt"/>
              </a:rPr>
              <a:t/>
            </a:r>
            <a:br>
              <a:rPr lang="ru-RU" sz="2000" dirty="0" smtClean="0">
                <a:effectLst/>
                <a:latin typeface="+mn-lt"/>
              </a:rPr>
            </a:br>
            <a:r>
              <a:rPr lang="ru-RU" sz="2000" dirty="0" smtClean="0">
                <a:effectLst/>
                <a:latin typeface="+mn-lt"/>
              </a:rPr>
              <a:t>- формирование основ гражданственности и патриотизма;</a:t>
            </a:r>
            <a:br>
              <a:rPr lang="ru-RU" sz="2000" dirty="0" smtClean="0">
                <a:effectLst/>
                <a:latin typeface="+mn-lt"/>
              </a:rPr>
            </a:br>
            <a:r>
              <a:rPr lang="ru-RU" sz="2000" dirty="0" smtClean="0">
                <a:effectLst/>
                <a:latin typeface="+mn-lt"/>
              </a:rPr>
              <a:t/>
            </a:r>
            <a:br>
              <a:rPr lang="ru-RU" sz="2000" dirty="0" smtClean="0">
                <a:effectLst/>
                <a:latin typeface="+mn-lt"/>
              </a:rPr>
            </a:br>
            <a:r>
              <a:rPr lang="ru-RU" sz="2000" dirty="0" smtClean="0">
                <a:effectLst/>
                <a:latin typeface="+mn-lt"/>
              </a:rPr>
              <a:t>- трудовое воспитание;</a:t>
            </a:r>
            <a:br>
              <a:rPr lang="ru-RU" sz="2000" dirty="0" smtClean="0">
                <a:effectLst/>
                <a:latin typeface="+mn-lt"/>
              </a:rPr>
            </a:br>
            <a:r>
              <a:rPr lang="ru-RU" sz="2000" dirty="0" smtClean="0">
                <a:effectLst/>
                <a:latin typeface="+mn-lt"/>
              </a:rPr>
              <a:t/>
            </a:r>
            <a:br>
              <a:rPr lang="ru-RU" sz="2000" dirty="0" smtClean="0">
                <a:effectLst/>
                <a:latin typeface="+mn-lt"/>
              </a:rPr>
            </a:br>
            <a:r>
              <a:rPr lang="ru-RU" sz="2000" dirty="0" smtClean="0">
                <a:effectLst/>
                <a:latin typeface="+mn-lt"/>
              </a:rPr>
              <a:t>- формирование основ безопасного поведения.</a:t>
            </a:r>
            <a:br>
              <a:rPr lang="ru-RU" sz="2000" dirty="0" smtClean="0">
                <a:effectLst/>
                <a:latin typeface="+mn-lt"/>
              </a:rPr>
            </a:br>
            <a:endParaRPr lang="ru-RU" sz="2000" dirty="0">
              <a:latin typeface="+mn-lt"/>
            </a:endParaRPr>
          </a:p>
        </p:txBody>
      </p:sp>
    </p:spTree>
    <p:extLst>
      <p:ext uri="{BB962C8B-B14F-4D97-AF65-F5344CB8AC3E}">
        <p14:creationId xmlns:p14="http://schemas.microsoft.com/office/powerpoint/2010/main" val="3331615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5" y="620688"/>
            <a:ext cx="7478216" cy="5760640"/>
          </a:xfrm>
        </p:spPr>
        <p:txBody>
          <a:bodyPr/>
          <a:lstStyle/>
          <a:p>
            <a:pPr marL="0" indent="0" algn="ctr">
              <a:buNone/>
            </a:pPr>
            <a:r>
              <a:rPr lang="ru-RU" sz="2400" dirty="0" smtClean="0">
                <a:latin typeface="+mn-lt"/>
              </a:rPr>
              <a:t>Образовательная область</a:t>
            </a:r>
            <a:br>
              <a:rPr lang="ru-RU" sz="2400" dirty="0" smtClean="0">
                <a:latin typeface="+mn-lt"/>
              </a:rPr>
            </a:br>
            <a:r>
              <a:rPr lang="ru-RU" sz="2400" dirty="0" smtClean="0">
                <a:latin typeface="+mn-lt"/>
              </a:rPr>
              <a:t> </a:t>
            </a:r>
            <a:br>
              <a:rPr lang="ru-RU" sz="2400" dirty="0" smtClean="0">
                <a:latin typeface="+mn-lt"/>
              </a:rPr>
            </a:br>
            <a:r>
              <a:rPr lang="ru-RU" sz="2400" dirty="0" smtClean="0">
                <a:latin typeface="+mn-lt"/>
              </a:rPr>
              <a:t>«ПОЗНАВАТЕЛЬНОЕ РАЗВИТИЕ»</a:t>
            </a:r>
            <a:br>
              <a:rPr lang="ru-RU" sz="2400" dirty="0" smtClean="0">
                <a:latin typeface="+mn-lt"/>
              </a:rPr>
            </a:br>
            <a:r>
              <a:rPr lang="ru-RU" sz="2400" dirty="0" smtClean="0">
                <a:latin typeface="+mn-lt"/>
              </a:rPr>
              <a:t/>
            </a:r>
            <a:br>
              <a:rPr lang="ru-RU" sz="2400" dirty="0" smtClean="0">
                <a:latin typeface="+mn-lt"/>
              </a:rPr>
            </a:br>
            <a:r>
              <a:rPr lang="ru-RU" sz="1800" dirty="0" smtClean="0">
                <a:effectLst/>
              </a:rPr>
              <a:t>включает подразделы:</a:t>
            </a:r>
            <a:br>
              <a:rPr lang="ru-RU" sz="1800" dirty="0" smtClean="0">
                <a:effectLst/>
              </a:rPr>
            </a:br>
            <a:r>
              <a:rPr lang="ru-RU" sz="1800" dirty="0" smtClean="0">
                <a:effectLst/>
              </a:rPr>
              <a:t>- сенсорные эталоны и познавательные действия: действия с предметами, исследовательская активность (5 – 7 лет), представления о цвете, представления о форме и величине, цифровые средства познания (5 – 7 лет);</a:t>
            </a:r>
            <a:br>
              <a:rPr lang="ru-RU" sz="1800" dirty="0" smtClean="0">
                <a:effectLst/>
              </a:rPr>
            </a:br>
            <a:r>
              <a:rPr lang="ru-RU" sz="1800" dirty="0">
                <a:effectLst/>
              </a:rPr>
              <a:t/>
            </a:r>
            <a:br>
              <a:rPr lang="ru-RU" sz="1800" dirty="0">
                <a:effectLst/>
              </a:rPr>
            </a:br>
            <a:r>
              <a:rPr lang="ru-RU" sz="1800" dirty="0" smtClean="0">
                <a:effectLst/>
              </a:rPr>
              <a:t>- математическое развитие: количество и счёт, величина, геометрические фигуры, ориентировка в пространстве, ориентировка во времени;</a:t>
            </a:r>
            <a:br>
              <a:rPr lang="ru-RU" sz="1800" dirty="0" smtClean="0">
                <a:effectLst/>
              </a:rPr>
            </a:br>
            <a:r>
              <a:rPr lang="ru-RU" sz="1800" dirty="0">
                <a:effectLst/>
              </a:rPr>
              <a:t/>
            </a:r>
            <a:br>
              <a:rPr lang="ru-RU" sz="1800" dirty="0">
                <a:effectLst/>
              </a:rPr>
            </a:br>
            <a:r>
              <a:rPr lang="ru-RU" sz="1800" dirty="0" smtClean="0">
                <a:effectLst/>
              </a:rPr>
              <a:t>- окружающий мир: представление о себе, семье, людях; предметный мир; явления общественной жизни; моя Родина;</a:t>
            </a:r>
            <a:br>
              <a:rPr lang="ru-RU" sz="1800" dirty="0" smtClean="0">
                <a:effectLst/>
              </a:rPr>
            </a:br>
            <a:r>
              <a:rPr lang="ru-RU" sz="1800" dirty="0">
                <a:effectLst/>
              </a:rPr>
              <a:t/>
            </a:r>
            <a:br>
              <a:rPr lang="ru-RU" sz="1800" dirty="0">
                <a:effectLst/>
              </a:rPr>
            </a:br>
            <a:r>
              <a:rPr lang="ru-RU" sz="1800" dirty="0" smtClean="0">
                <a:effectLst/>
              </a:rPr>
              <a:t>- природа: животные, растения и грибы, явления природы, неживая природа, человек и природа (6 – 7 лет).</a:t>
            </a:r>
            <a:endParaRPr lang="ru-RU" sz="1800" dirty="0">
              <a:latin typeface="+mn-lt"/>
            </a:endParaRPr>
          </a:p>
        </p:txBody>
      </p:sp>
    </p:spTree>
    <p:extLst>
      <p:ext uri="{BB962C8B-B14F-4D97-AF65-F5344CB8AC3E}">
        <p14:creationId xmlns:p14="http://schemas.microsoft.com/office/powerpoint/2010/main" val="38487534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5" y="620688"/>
            <a:ext cx="7478216" cy="5976664"/>
          </a:xfrm>
        </p:spPr>
        <p:txBody>
          <a:bodyPr/>
          <a:lstStyle/>
          <a:p>
            <a:pPr marL="0" indent="0" algn="ctr">
              <a:buNone/>
            </a:pPr>
            <a:r>
              <a:rPr lang="ru-RU" sz="2400" dirty="0" smtClean="0">
                <a:latin typeface="+mn-lt"/>
              </a:rPr>
              <a:t>Образовательная область</a:t>
            </a:r>
            <a:br>
              <a:rPr lang="ru-RU" sz="2400" dirty="0" smtClean="0">
                <a:latin typeface="+mn-lt"/>
              </a:rPr>
            </a:br>
            <a:r>
              <a:rPr lang="ru-RU" sz="2400" dirty="0" smtClean="0">
                <a:latin typeface="+mn-lt"/>
              </a:rPr>
              <a:t/>
            </a:r>
            <a:br>
              <a:rPr lang="ru-RU" sz="2400" dirty="0" smtClean="0">
                <a:latin typeface="+mn-lt"/>
              </a:rPr>
            </a:br>
            <a:r>
              <a:rPr lang="ru-RU" sz="2400" dirty="0" smtClean="0">
                <a:latin typeface="+mn-lt"/>
              </a:rPr>
              <a:t>«РЕЧЕВОЕ РАЗВИТИЕ»</a:t>
            </a:r>
            <a:br>
              <a:rPr lang="ru-RU" sz="2400" dirty="0" smtClean="0">
                <a:latin typeface="+mn-lt"/>
              </a:rPr>
            </a:br>
            <a:r>
              <a:rPr lang="ru-RU" sz="2400" dirty="0" smtClean="0">
                <a:latin typeface="+mn-lt"/>
              </a:rPr>
              <a:t/>
            </a:r>
            <a:br>
              <a:rPr lang="ru-RU" sz="2400" dirty="0" smtClean="0">
                <a:latin typeface="+mn-lt"/>
              </a:rPr>
            </a:br>
            <a:r>
              <a:rPr lang="ru-RU" sz="1800" dirty="0" smtClean="0">
                <a:effectLst/>
              </a:rPr>
              <a:t>включает подразделы:</a:t>
            </a:r>
            <a:br>
              <a:rPr lang="ru-RU" sz="1800" dirty="0" smtClean="0">
                <a:effectLst/>
              </a:rPr>
            </a:br>
            <a:r>
              <a:rPr lang="ru-RU" sz="1800" dirty="0" smtClean="0">
                <a:effectLst/>
              </a:rPr>
              <a:t/>
            </a:r>
            <a:br>
              <a:rPr lang="ru-RU" sz="1800" dirty="0" smtClean="0">
                <a:effectLst/>
              </a:rPr>
            </a:br>
            <a:r>
              <a:rPr lang="ru-RU" sz="2000" dirty="0" smtClean="0">
                <a:effectLst/>
              </a:rPr>
              <a:t>- формирование словаря;</a:t>
            </a:r>
            <a:br>
              <a:rPr lang="ru-RU" sz="2000" dirty="0" smtClean="0">
                <a:effectLst/>
              </a:rPr>
            </a:br>
            <a:r>
              <a:rPr lang="ru-RU" sz="2000" dirty="0" smtClean="0">
                <a:effectLst/>
              </a:rPr>
              <a:t/>
            </a:r>
            <a:br>
              <a:rPr lang="ru-RU" sz="2000" dirty="0" smtClean="0">
                <a:effectLst/>
              </a:rPr>
            </a:br>
            <a:r>
              <a:rPr lang="ru-RU" sz="2000" dirty="0" smtClean="0">
                <a:effectLst/>
              </a:rPr>
              <a:t>- звуковая культура речи;</a:t>
            </a:r>
            <a:br>
              <a:rPr lang="ru-RU" sz="2000" dirty="0" smtClean="0">
                <a:effectLst/>
              </a:rPr>
            </a:br>
            <a:r>
              <a:rPr lang="ru-RU" sz="2000" dirty="0" smtClean="0">
                <a:effectLst/>
              </a:rPr>
              <a:t/>
            </a:r>
            <a:br>
              <a:rPr lang="ru-RU" sz="2000" dirty="0" smtClean="0">
                <a:effectLst/>
              </a:rPr>
            </a:br>
            <a:r>
              <a:rPr lang="ru-RU" sz="2000" dirty="0" smtClean="0">
                <a:effectLst/>
              </a:rPr>
              <a:t>- грамматический строй речи;</a:t>
            </a:r>
            <a:br>
              <a:rPr lang="ru-RU" sz="2000" dirty="0" smtClean="0">
                <a:effectLst/>
              </a:rPr>
            </a:br>
            <a:r>
              <a:rPr lang="ru-RU" sz="2000" dirty="0" smtClean="0">
                <a:effectLst/>
              </a:rPr>
              <a:t/>
            </a:r>
            <a:br>
              <a:rPr lang="ru-RU" sz="2000" dirty="0" smtClean="0">
                <a:effectLst/>
              </a:rPr>
            </a:br>
            <a:r>
              <a:rPr lang="ru-RU" sz="2000" dirty="0" smtClean="0">
                <a:effectLst/>
              </a:rPr>
              <a:t>- связная речь;</a:t>
            </a:r>
            <a:br>
              <a:rPr lang="ru-RU" sz="2000" dirty="0" smtClean="0">
                <a:effectLst/>
              </a:rPr>
            </a:br>
            <a:r>
              <a:rPr lang="ru-RU" sz="2000" dirty="0" smtClean="0">
                <a:effectLst/>
              </a:rPr>
              <a:t/>
            </a:r>
            <a:br>
              <a:rPr lang="ru-RU" sz="2000" dirty="0" smtClean="0">
                <a:effectLst/>
              </a:rPr>
            </a:br>
            <a:r>
              <a:rPr lang="ru-RU" sz="2000" dirty="0" smtClean="0">
                <a:effectLst/>
              </a:rPr>
              <a:t>- </a:t>
            </a:r>
            <a:r>
              <a:rPr lang="ru-RU" sz="2000" dirty="0" smtClean="0">
                <a:effectLst/>
              </a:rPr>
              <a:t>подготовка детей к обучению грамоте;</a:t>
            </a:r>
            <a:br>
              <a:rPr lang="ru-RU" sz="2000" dirty="0" smtClean="0">
                <a:effectLst/>
              </a:rPr>
            </a:br>
            <a:r>
              <a:rPr lang="ru-RU" sz="2000" dirty="0" smtClean="0">
                <a:effectLst/>
              </a:rPr>
              <a:t/>
            </a:r>
            <a:br>
              <a:rPr lang="ru-RU" sz="2000" dirty="0" smtClean="0">
                <a:effectLst/>
              </a:rPr>
            </a:br>
            <a:r>
              <a:rPr lang="ru-RU" sz="2000" dirty="0" smtClean="0">
                <a:effectLst/>
              </a:rPr>
              <a:t>- интерес к художественной литературе.</a:t>
            </a:r>
            <a:endParaRPr lang="ru-RU" sz="2000" dirty="0">
              <a:latin typeface="+mn-lt"/>
            </a:endParaRPr>
          </a:p>
        </p:txBody>
      </p:sp>
    </p:spTree>
    <p:extLst>
      <p:ext uri="{BB962C8B-B14F-4D97-AF65-F5344CB8AC3E}">
        <p14:creationId xmlns:p14="http://schemas.microsoft.com/office/powerpoint/2010/main" val="3782349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351</TotalTime>
  <Words>717</Words>
  <Application>Microsoft Office PowerPoint</Application>
  <PresentationFormat>Экран (4:3)</PresentationFormat>
  <Paragraphs>117</Paragraphs>
  <Slides>50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50</vt:i4>
      </vt:variant>
    </vt:vector>
  </HeadingPairs>
  <TitlesOfParts>
    <vt:vector size="51" baseType="lpstr">
      <vt:lpstr>Воздушный поток</vt:lpstr>
      <vt:lpstr>Муниципальное бюджетное дошкольное образовательное учреждение детский сад №123  КРАТКАЯ ПРЕЗЕНТАЦИЯ  ОСНОВНОЙ ОБРАЗОВАТЕЛЬНОЙ ПРОГРАММЫ ДОШКОЛЬНОГО ОБРАЗОВАНИЯ   МБДОУ детского сада №123  ДЛЯ РОДИТЕЛЕЙ </vt:lpstr>
      <vt:lpstr>Основная образовательная  программа дошкольного образования МБДОУ детского сада №123 разработана в соответствии с  Федеральным государственным образовательным стандартом дошкольного образования  (утверждён Приказом Министерства образования и науки РФ от 17 октября 2013 года № 1155, зарегистрировано в Минюсте России 14 ноября 2013 г., регистрационный № 30384; в редакции приказа Минпросвещения России от 8 ноября 2022 г. № 955, зарегистрировано в Минюсте России 6 февраля 2023 г., регистрационный № 72264)   и федеральной образовательной программой дошкольного образования (утверждена приказом Минпросвещения России от 25 ноября 2022 г. № 1028, зарегистрировано в Минюсте России 28 декабря 2022 г., регистрационный № 71847)  </vt:lpstr>
      <vt:lpstr>В ДОУ функционируют возрастные  группы, на которые ориентирована Основная образовательная программа  МБДОУ детского сада №123:  первая младшая группа – 2-3 года вторая  младшая группа – 3-4 года средняя группа – 4-5 лет старшая группа – 5-6 лет подготовительная к школе группа 6-7 лет  Комплектование групп осуществляется по возрастному принципу. Порядок комплектования ДОУ детьми определяет учредитель в лице Управления образования администрации г. Твери. Количество и численность групп определяется учредителем исходя из их предельной наполняемости и созданных условий в соответствии с требованиями СанПиН 1.2.3685-21</vt:lpstr>
      <vt:lpstr>Презентация PowerPoint</vt:lpstr>
      <vt:lpstr>Презентация PowerPoint</vt:lpstr>
      <vt:lpstr>Презентация PowerPoint</vt:lpstr>
      <vt:lpstr>Образовательная область  «СОЦИАЛЬНО-КОММУНИКАТИВНОЕ РАЗВИТИЕ»  включает подразделы:  - социальные отношения;  - формирование основ гражданственности и патриотизма;  - трудовое воспитание;  - формирование основ безопасного поведения. </vt:lpstr>
      <vt:lpstr>Образовательная область   «ПОЗНАВАТЕЛЬНОЕ РАЗВИТИЕ»  включает подразделы: - сенсорные эталоны и познавательные действия: действия с предметами, исследовательская активность (5 – 7 лет), представления о цвете, представления о форме и величине, цифровые средства познания (5 – 7 лет);  - математическое развитие: количество и счёт, величина, геометрические фигуры, ориентировка в пространстве, ориентировка во времени;  - окружающий мир: представление о себе, семье, людях; предметный мир; явления общественной жизни; моя Родина;  - природа: животные, растения и грибы, явления природы, неживая природа, человек и природа (6 – 7 лет).</vt:lpstr>
      <vt:lpstr>Образовательная область  «РЕЧЕВОЕ РАЗВИТИЕ»  включает подразделы:  - формирование словаря;  - звуковая культура речи;  - грамматический строй речи;  - связная речь;  - подготовка детей к обучению грамоте;  - интерес к художественной литературе.</vt:lpstr>
      <vt:lpstr>Образовательная область «ХУДОЖЕСТВЕННО-ЭСТЕТИЧЕСКОЕ РАЗВИТИЕ» включает подразделы:  - приобщение к искусству;  - изобразительная деятельность: рисование, лепка, аппликация (3 – 7 лет), народное декоративно-прикладное искусство (4 – 7 лет), прикладное творчество (5 – 7 лет);  - конструктивная деятельность;  - музыкальная деятельность: слушание музыки, пение, песенное творчество (3 – 7 лет), музыкально-ритмические движения, музыкально-игровое и танцевальное творчество (5 – 7 лет), игра на детских музыкальных инструментах (3 – 7 лет);  - театрализованная деятельность;  - культурно-досуговая деятельность.</vt:lpstr>
      <vt:lpstr>Образовательная область   «ФИЗИЧЕСКОЕ РАЗВИТИЕ»  включает подразделы:  - основная гимнастика;  - подвижные игры;  - спортивные упражнения (3 – 7 лет);  - спортивные игры (5 – 7 лет);  - формирование основ здорового образа жизни;  - активный отдых (3 – 7 лет).</vt:lpstr>
      <vt:lpstr> ПЛАНИРУЕМЫЕ  РЕЗУЛЬТАТЫ  ОСВОЕНИЯ  ПРОГРАММЫ  В соответствии с ФГОС ДО специфика дошкольного детства (гибкость, пластичность развития ребенка, высокий разброс вариантов его развития, его непосредственность и непроизвольность) и системные особенности дошкольного образования не позволяют требовать от ребенка дошкольного возраста конкретных образовательных достижений.   Поэтому результаты освоения Программы представляют собой возрастные характеристики возможных достижений ребенка дошкольного возраста на разных возрастных этапах и к завершению дошкольного образования.           Целевые ориентиры дошкольного образования, представленные в ФГОС ДО, следует рассматривать как социально-нормативные возраст­ные характеристики возможных достижений ребенка. Это ориентир для педагогов и родителей, обозначающий направленность воспитательной деятельности взрослых. </vt:lpstr>
      <vt:lpstr>Планируемые результаты в раннем возрасте (к трём годам)  - у ребёнка развита крупная моторика, он активно использует освоенные ранее движения, начинает осваивать бег, прыжки, повторяет за взрослым простые имитационные упражнения, понимает указания взрослого, выполняет движения по зрительному и звуковому ориентирам; с желанием играет в подвижные игры; - ребёнок демонстрирует элементарные культурно-гигиенические навыки, владеет простейшими навыками самообслуживания (одевание, раздевание, самостоятельно ест и тому подобное); - ребёнок стремится к общению со взрослыми, реагирует на их настроение; - ребёнок проявляет интерес к сверстникам; наблюдает за их действиями и подражает им; играет рядом; - ребёнок понимает и выполняет простые поручения взрослого; - ребёнок стремится проявлять самостоятельность в бытовом и игровом поведении; - ребёнок способен направлять свои действия на достижение простой, самостоятельно поставленной цели; знает, с помощью каких средств и в какой последовательности продвигаться к цели; - ребёнок владеет активной речью, использует в общении разные части речи, простые предложения из 4-х слов и более, включенные в общение; может обращаться с вопросами и просьбами; - ребёнок проявляет интерес к стихам, сказкам, повторяет отдельные слова и фразы за взрослым; </vt:lpstr>
      <vt:lpstr>Планируемые результаты в раннем возрасте (к трём годам)  - ребёнок рассматривает картинки, показывает и называет предметы, изображённые на них; - ребёнок различает и называет основные цвета, формы предметов, ориентируется в основных пространственных и временных отношениях; - ребёнок осуществляет поисковые и обследовательские действия; - ребёнок знает основные особенности внешнего облика человека, его деятельности; своё имя, имена близких; демонстрирует первоначальные представления о населённом пункте, в котором живёт (город, село и так далее); - ребёнок имеет представления об объектах живой и неживой природы ближайшего окружения и их особенностях, проявляет положительное отношение и интерес к взаимодействию с природой, наблюдает за явлениями природы, старается не причинять вред живым объектам; - ребёнок с удовольствием слушает музыку, подпевает, выполняет простые танцевальные движения; - ребёнок эмоционально откликается на красоту природы и произведения искусства; - ребёнок осваивает основы изобразительной деятельности (лепка, рисование) и конструирования: может выполнять уже довольно сложные постройки (гараж, дорогу к нему, забор) и играть с ними; рисует дорожки, дождик, шарики; лепит палочки, колечки, лепёшки; - ребёнок активно действует с окружающими предметами, знает названия, свойства и назначение многих предметов, находящихся в его повседневном обиходе; - ребёнок в играх отображает действия окружающих («готовит обед», «ухаживает за больным» и другое), воспроизводит не только их последовательность и взаимосвязь, но и социальные отношения (ласково обращается с куклой, делает ей замечания), заранее определяет цель («Я буду лечить куклу»).</vt:lpstr>
      <vt:lpstr>Планируемые результаты в дошкольном возрасте (к четырём годам)  - ребёнок демонстрирует положительное отношение к разнообразным физическим упражнениям, проявляет избирательный интерес к отдельным двигательным действиям (бросание и ловля мяча, ходьба, бег, прыжки) и подвижным играм; - ребёнок проявляет элементы самостоятельности в двигательной деятельности, с интересом включается в подвижные игры, стремится к выполнению правил и основных ролей в игре, выполняет простейшие правила построения и перестроения, выполняет ритмические упражнения под музыку; - ребёнок демонстрирует координацию движений при выполнении упражнений, сохраняет равновесие при ходьбе, беге, прыжках, способен реагировать на сигналы, переключаться с одного движения на другое, выполнять движения в общем для всех темпе; - ребёнок владеет культурно-гигиеническими навыками: умывание, одевание и тому подобное, соблюдает требования гигиены, имеет первичные представления о факторах, положительно влияющих на здоровье; - ребёнок проявляет доверие к миру, положительно оценивает себя, говорит о себе в первом лице; - ребёнок откликается эмоционально на ярко выраженное состояние близких и сверстников по показу и побуждению взрослых; дружелюбно настроен в отношении других детей;  </vt:lpstr>
      <vt:lpstr>Планируемые результаты в дошкольном возрасте (к четырём годам)  - ребёнок владеет элементарными нормами и правилами поведения, связанными с определёнными разрешениями и запретами («можно», «нельзя»), демонстрирует стремление к положительным поступкам; - ребёнок проявляет интерес к правилам безопасного поведения; осваивает безопасные способы обращения со знакомыми предметами ближайшего окружения; - ребёнок охотно включается в совместную деятельность со взрослым, подражает его действиям, отвечает на вопросы взрослого и комментирует его действия в процессе совместной деятельности; - ребёнок произносит правильно в словах все гласные и согласные звуки, кроме шипящих и сонорных, согласовывает слова в предложении в роде, числе и падеже, повторяет за педагогическим работником (далее – педагог) рассказы из 3-4 предложений, пересказывает знакомые литературные произведения, использует речевые формы вежливого общения; - ребёнок понимает содержание литературных произведений и участвует в их драматизации, рассматривает иллюстрации в книгах, запоминает небольшие потешки, стихотворения, эмоционально откликается на них; - ребёнок демонстрирует умения вступать в речевое общение со знакомыми взрослыми: понимает обращённую к нему речь, отвечает на вопросы, используя простые распространённые предложения; проявляет речевую активность в общении со сверстником; - ребёнок совместно со взрослым пересказывает знакомые сказки, короткие стихи; </vt:lpstr>
      <vt:lpstr>Планируемые результаты в дошкольном возрасте (к четырём годам)  - ребёнок демонстрирует познавательную активность в деятельности, проявляет эмоции удивления в процессе познания, отражает в общении и совместной деятельности со взрослыми и сверстниками полученные представления о предметах и объектах ближайшего окружения, задаёт вопросы констатирующего и проблемного характера; - ребёнок проявляет потребность в познавательном общении со взрослыми; демонстрирует стремление к наблюдению, сравнению. Обследованию свойств и качеств предметов, к простейшему экспериментированию с предметами и материалами: проявляет элементарные представления о величине, форме и количестве предметов и умения сравнивать предметы по этим характеристикам; - ребёнок проявляет интерес к миру, к себе и окружающим людям; - ребёнок знает об объектах ближайшего окружения: о родном населённом пункте, его названии, достопримечательностях и традициях; - ребёнок имеет представление о разнообразных объектах живой и неживой природы ближайшего окружения, выделяет их отличительные особенности и свойства, различает времена года и характерные для них явления природы, имеет представление о сезонных изменениях в жизни животных, растений и человека, интересуется природой, положительно относится ко всем живым существам, знает о правилах поведения в природе, заботится о животных и растениях, не причиняет им вред; </vt:lpstr>
      <vt:lpstr>Планируемые результаты в дошкольном возрасте (к четырём годам)  - ребёнок способен создавать простые образы в рисовании и аппликации, строить простую композицию с использованием нескольких цветов, создавать несложные формы из глины и теста, видоизменять их и украшать; использовать простые строительные детали для создания постройки с последующим её анализом; - ребёнок с интересом вслушивается в музыку, запоминает и узнаёт знакомые произведения, проявляет эмоциональную отзывчивость, различает музыкальные ритмы, передаёт их в движении; - ребёнок активно взаимодействует со сверстниками в игре, принимает на себя роль и действует от имени героя, строит ролевые высказывания, использует предметы-заместители, разворачивает несложный игровой сюжет из нескольких эпизодов; - ребёнок в дидактических играх действует в рамках правил, в театрализованных играх разыгрывает отрывки из знакомых сказок, рассказов, передаёт интонацию и мимические движения. </vt:lpstr>
      <vt:lpstr>Планируемые результаты в дошкольном возрасте (к пяти годам)  - ребёнок проявляет интерес к разнообразным физическим упражнениям, действиям с физкультурными пособиями, настойчивость для достижения результата, испытывает потребность в двигательной активности; - ребёнок демонстрирует координацию, быстроту, силу, выносливость, гибкость, ловкость, развитие крупной и мелкой моторики, активно и с интересом выполняет основные движения, общеразвивающие упражнения и элементы спортивных упражнений, с желанием играет в подвижные игры, ориентируется в пространстве, переносит освоенные движения в самостоятельную деятельность; - ребёнок стремится узнать о правилах здорового образа жизни, готов элементарно охарактеризовать своё самочувствие привлечь внимание взрослого в случае недомогания; - ребёнок стремится к самостоятельному осуществлению процессов личной гигиены, их правильной организации; - ребёнок выполняет самостоятельно правила общения со взрослым, внимателен к его словам и мнению, стремится к познавательному интеллектуальному общению со взрослыми: задаёт много вопросов поискового характера, стремится к одобряемым формам поведения, замечает ярко выраженное эмоциональное состояние окружающих людей, по примеру педагога проявляет сочувствие; - ребёнок без напоминания взрослого здоровается и прощается, говорит «спасибо» и «пожалуйста»; </vt:lpstr>
      <vt:lpstr>Планируемые результаты в дошкольном возрасте (к пяти годам)  - ребёнок демонстрирует стремление к общению со сверстниками, по предложению педагога может договориться с детьми, стремится к самовыражению в деятельности, к признанию и уважению сверстников; - ребёнок познаёт правила безопасного поведения и стремится их выполнять в повседневной жизни; - ребёнок самостоятелен в самообслуживании; - ребёнок проявляет познавательный интерес к труду взрослых, профессиям, технике; отражает эти представления в играх; - ребёнок стремится к выполнению трудовых обязанностей, охотно включается в совместный труд со взрослыми и сверстниками; - ребёнок инициативен в разговоре, использует разные типы реплик и простые формы объяснительной речи, речевые контакты становятся более длительными и активными; - ребёнок большинство звуков произносит правильно, пользуется средствами эмоциональной и речевой выразительности; - ребёнок самостоятельно пересказывает знакомые сказки, с небольшой помощью взрослого составляет описательные рассказы и загадки; - ребёнок проявляет словотворчество, интерес к языку, с интересом слушает литературные тексты, воспроизводит текст; - ребёнок способен рассказать о предмете, его назначении и особенностях, о том, как он был создан; </vt:lpstr>
      <vt:lpstr>Планируемые результаты в дошкольном возрасте (к пяти годам)  - ребёнок проявляет стремление к общению со сверстниками в процессе познавательной деятельности, осуществляет обмен информацией; охотно сотрудничает со взрослыми не только в совместной деятельности, но и в свободной самостоятельной; отличается высокой активностью и любознательностью; - ребёнок активно познаёт и называет свойства и качества предметов, особенности объектов природы, обследовательские действия; объединяет предметы и объекты в видовые категории с указанием характерных признаков; - ребёнок задаёт много вопросов поискового характера, включается в деятельность экспериментирования, использует исследовательские действия, предпринимает попытки сделать логические выводы; - ребёнок с удовольствием рассказывает о себе, своих желаниях, достижениях, семье, семейном быте, традициях; активно участвует в мероприятиях и праздниках, готовящихся в группе, в ДОО, имеет представления о малой родине, названии населённого пункта, улицы, некоторых памятных местах; - ребёнок имеет представление о разнообразных представителях живой природы родного края, их особенностях, свойствах объектов неживой природы, сезонных изменениях в жизни природы, явлениях природы, интересуется природой, экспериментирует, положительно относится ко всем живым существам, знает правила поведения в природе, стремится самостоятельно ухаживать за растениями и животными, беречь их; </vt:lpstr>
      <vt:lpstr>Планируемые результаты в дошкольном возрасте (к пяти годам)  - ребёнок владеет количественным и порядковым счётом в пределах пяти, умением непосредственно сравнивать предметы по форме и величине, различает части суток, знает их последовательность, понимает временную последовательность «вчера, сегодня, завтра», ориентируется от себя в движении; использует математические представления для познания окружающей действительности; - ребёнок проявляет интерес к различным видам искусства, эмоционально откликается на отражённые в произведениях искусства действия, поступки, события; - ребёнок проявляет себя в разных видах музыкальной, изобразительной, театрализованной деятельности, используя выразительные и изобразительные средства; - ребёнок использует накопленный художественно-творческий опыт в самостоятельной деятельности, с желанием участвует в культурно-досуговой деятельности (праздниках, развлечениях и других видах культурно-досуговой деятельности); - ребёнок создаёт изображения и постройки в соответствии с темой, используя разнообразные материалы, владеет техническими и изобразительными умениями; - ребёнок называет роль до начала игры, обозначает новую роль по ходу игры, активно использует предметы-заместители, предлагает игровой замысел и проявляет инициативу в развитии сюжета, активно включается в ролевой диалог, проявляет творчество в создании игровой обстановки; - ребёнок принимает игровую задачу в играх с правилами, проявляет интерес к результату, выигрышу; ведёт негромкий диалог с игрушками, комментирует их «действия» в режиссёрских играх. </vt:lpstr>
      <vt:lpstr>Планируемые результаты в дошкольном возрасте (к шести годам)  - ребёнок демонстрирует ярко выраженную потребность в двигательной активности, проявляет интерес к новым и знакомым физическим упражнениям, пешим прогулкам, показывает избирательность и инициативу при выполнении упражнений, имеет представления о некоторых видах спорта, туризме, как форме активного отдыха; - ребёнок проявляет осознанность во время занятий физической культурой, демонстрирует выносливость, быстроту, силу, гибкость, ловкость, координацию, выполняет упражнения в заданном ритме и темпе, способен проявить творчество при составлении несложных комбинаций из знакомых упражнений; - ребёнок проявляет доступный возрасту самоконтроль, способен привлечь внимание других детей и организовать знакомую подвижную игру; - ребёнок проявляет духовно-нравственные качества и основы патриотизма в процессе ознакомления с видами спорта и достижениями российских спортсменов; - ребёнок владеет основными способами укрепления здоровья (закаливание, утренняя гимнастика, соблюдение личной гигиены, безопасное поведение и другие); мотивирован на сбережение и укрепление собственного здоровья и здоровья окружающих; - ребёнок настроен положительно по отношению к окружающим, охотно вступает в общение со взрослыми и сверстниками, проявляет сдержанность по отношению к незнакомым людям, при общении со взрослыми и сверстниками ориентируется на общепринятые нормы и правила культуры поведения, проявляет в поведении уважение и привязанность к родителям (законным представителям), демонстрирует уважение к педагогам, интересуется жизнью семьи и ДОО; - ребёнок способен различать разные эмоциональные состояния взрослых и сверстников, учитывает их в своём поведении, откликается на просьбу помочь, в оценке поступков опирается на нравственные представления; </vt:lpstr>
      <vt:lpstr>Планируемые результаты в дошкольном возрасте (к шести годам)  - ребёнок проявляет активность в стремлении к познанию разных видов труда и профессий, бережно относиться к предметному миру как результату труда взрослых, стремится участвовать в труде взрослых, самостоятелен, инициативен в самообслуживании, участвует со сверстниками в разных видах повседневного и ручного труда; - ребёнок владеет представлениями о безопасном поведении, соблюдает правила безопасного поведения в разных видах деятельности, демонстрирует умения правильно и безопасно пользоваться под присмотром взрослого бытовыми предметами и приборами, безопасного общения с незнакомыми животными, владеет основными правилами безопасного поведения на улице; - ребёнок регулирует свою активность в деятельности, умеет соблюдать очередность и учитывать права других людей, проявляет инициативу в общении и деятельности, задаёт вопросы различной направленности, слушает и понимает взрослого, действует по правилу или образцу в разных видах деятельности, способен к произвольным действиям; - ребёнок проявляет инициативу и самостоятельность в процессе придумывания загадок, сказок, рассказов, владеет первичными приемами аргументации и доказательства, демонстрирует богатый словарный запас, безошибочно пользуется обобщающими словами и понятиями, самостоятельно пересказывает рассказы и сказки, проявляет избирательное отношение к произведениям определенной тематики и жанра; </vt:lpstr>
      <vt:lpstr>Планируемые результаты в дошкольном возрасте (к шести годам)  - ребёнок испытывает познавательный интерес к событиям, находящимся за рамками личного опыта, фантазирует, предлагает пути решения проблем, имеет представления о социальном, предметном и природном мире; ребёнок устанавливает закономерности причинно-следственного характера, приводит логические высказывания; проявляет любознательность; - ребёнок использует математические знания, способы и средства для познания окружающего мира; способен к произвольным умственным действиям; логическим операциям анализа, сравнения, обобщения, систематизации, классификации и другим, оперируя предметами разными по величине, форме, количеству; владеет счётом, ориентировкой в пространстве и времени; - ребёнок знает о цифровых средствах познания окружающей действительности, использует некоторые из них, придерживаясь правил безопасного обращения с ними; - ребёнок проявляет познавательный интерес к населённому пункту, в котором живёт, знает некоторые сведения о его достопримечательностях, событиях городской и сельской жизни; знает название своей страны, её государственные символы; - ребёнок имеет представление о живой природе разных регионов России, может классифицировать объекты по разным признакам; имеет представление об особенностях и потребностях живого организма, изменениях в жизни природы в разные сезоны года, соблюдает правила поведения в природе, ухаживает за растениями и животными, бережно относится к ним; - ребёнок проявляет интерес и (или) с желанием заниматься музыкальной, изобразительной, театрализованной деятельностью; различает виды, жанры, формы в музыке, изобразительном и театральном искусстве; проявляет музыкальные и художественно-творческие способности;  </vt:lpstr>
      <vt:lpstr>Планируемые результаты в дошкольном возрасте (к шести годам)  - ребёнок принимает активное участие в праздничных программах и их подготовке; взаимодействует со всеми участниками культурно-досуговых мероприятий; - ребёнок самостоятельно определяет замысел рисунка, аппликации, лепки, постройки, создает образы и композиционные изображения, интегрируя освоенные техники и средства выразительности, использует разнообразные материалы; - ребёнок согласовывает свои интересы с интересами партнеров в игровой деятельности, умеет предложить и объяснить замысел игры, комбинировать сюжеты на основе разных событий, создавать игровые образы, управлять персонажами в режиссёрской игре; - ребёнок проявляет интерес к игровому экспериментированию, развивающим и познавательным играм, в играх с готовым содержанием и правилами действует в точном соответствии с игровой задачей и правилами.   </vt:lpstr>
      <vt:lpstr>Планируемые результаты на этапе завершения освоения Программы (к концу дошкольного возраста)  - у ребёнка сформированы основные психофизические и нравственно-волевые качества; - ребёнок владеет основными движениями и элементами спортивных игр, может контролировать свои движения и управлять ими; - ребёнок соблюдает элементарные правила здорового образа жизни и личной гигиены; - ребёнок результативно выполняет физические упражнения (общеразвивающие, основные движения, спортивные), участвует в туристских пеших прогулках, осваивает простейшие туристские навыки, ориентируется на местности; - ребёнок проявляет элементы творчества в двигательной деятельности; - ребёнок проявляет нравственно-волевые качества, самоконтроль и может осуществлять анализ своей двигательной деятельности; - ребёнок проявляет духовно-нравственные качества и основы патриотизма в ходе занятий физической культурой и ознакомлением с достижениями российского спорта; - ребёнок имеет начальные представления о правилах безопасного поведения в двигательной деятельности; о том, что такое здоровье, понимает, как поддержать, укрепить и сохранить его; - ребёнок владеет навыками личной гигиены, может заботливо относиться к своему здоровью и здоровью окружающих, стремится оказать помощь и поддержку другим людям; - ребёнок соблюдает элементарные социальные нормы и правила поведения в различных видах деятельности, взаимоотношениях со взрослыми и сверстниками; - ребёнок владеет средствами общения и способами взаимодействия со взрослыми и сверстниками; способен понимать и учитывать интересы и чувства других; договариваться и дружить со сверстниками; старается разрешать возникающие конфликты конструктивными способами; </vt:lpstr>
      <vt:lpstr>Планируемые результаты на этапе завершения освоения Программы (к концу дошкольного возраста)  - ребёнок способен понимать свои переживания и причины их возникновения, регулировать своё поведение и осуществлять выбор социально одобряемых действий в конкретных ситуациях, обосновывать свои ценностные ориентации; - ребёнок стремится сохранять позитивную самооценку; - ребёнок проявляет положительное отношение к миру, разным видам труда, другим людям и самому себе; - у ребёнка выражено стремление заниматься социально значимой деятельностью; - ребёнок способен откликаться на эмоции близких людей, проявлять эмпатию (сочувствие, сопереживание, содействие); - ребёнок способен решать адекватные возрасту интеллектуальные, творческие и личностные задачи; применять накопленный опыт для осуществления различных видов детской деятельности, принимать собственные решения и проявлять инициативу; - ребёнок владеет речью как средством коммуникации, ведет диалог со взрослыми и сверстниками, использует формулы речевого этикета в соответствии с ситуацией общения, владеет коммуникативно-речевыми умениями; - ребёнок знает и осмысленно воспринимает литературные произведения различных жанров, имеет предпочтения в жанрах литературы, проявляет интерес к книгам познавательного характера, определяет характеры персонажей, мотивы их поведения, оценивает поступки литературных героев;   </vt:lpstr>
      <vt:lpstr>Планируемые результаты на этапе завершения освоения Программы (к концу дошкольного возраста)  - ребёнок обладает начальными знаниями о природном и социальном мире, в котором он живёт: элементарными представлениями из области естествознания, математики, истории, искусства и спорта, информатики и инженерии и тому подобное; о себе, собственной принадлежности и принадлежности других людей к определённому полу; составе семьи, родственных отношениях и взаимосвязях, семейных традициях; об обществе, его национально-культурных ценностях; государстве и принадлежности к нему; - ребёнок проявляет любознательность, активно задает вопросы взрослым и сверстникам; интересуется субъективно новым и неизвестным в окружающем мире; способен самостоятельно придумывать объяснения явлениям природы и поступкам людей; склонен наблюдать, экспериментировать; строить смысловую картину окружающей реальности, использует основные культурные способы деятельности; - ребёнок имеет представление о жизни людей в России, имеет некоторые представления о важных исторических событиях Отечества; имеет представление о многообразии стран и народов мира; - ребёнок способен применять в жизненных и игровых ситуациях знания о количестве, форме, величине предметов, пространстве и времени, умения считать, измерять, сравнивать, вычислять и тому подобное; - ребёнок имеет разнообразные познавательные умения: определяет противоречия, формулирует задачу исследования, использует разные способы и средства проверки предположений: сравнение с эталонами, классификацию, систематизацию, некоторые цифровые средства и другое; </vt:lpstr>
      <vt:lpstr>Планируемые результаты на этапе завершения освоения Программы (к концу дошкольного возраста)  - ребёнок имеет представление о некоторых наиболее ярких представителях живой природы России и планеты, их отличительных признаках, среде обитания, потребностях живой природы, росте и развитии живых существ; свойствах неживой природы, сезонных изменениях в природе, знает способы охраны природы, демонстрирует заботливое отношение к ней; - ребёнок способен воспринимать и понимать произведения различных видов искусства, имеет предпочтения в области музыкальной, изобразительной, театрализованной деятельности; - ребёнок выражает интерес к культурным традициям народа в процессе знакомства с различными видами и жанрами искусства; обладает начальными знаниями об искусстве; - ребёнок владеет умениями, навыками и средствами художественной выразительности в различных видах деятельности и искусства; использует различные технические приемы в свободной художественной деятельности; - ребёнок участвует в создании индивидуальных и коллективных творческих работ, тематических композиций к праздничным утренникам и развлечениям, художественных проектах;  </vt:lpstr>
      <vt:lpstr>Планируемые результаты на этапе завершения освоения Программы (к концу дошкольного возраста)  - ребёнок самостоятельно выбирает технику и выразительные средства для наиболее точной передачи образа и своего замысла, способен создавать сложные объекты и композиции, преобразовывать и использовать с учетом игровой ситуации; - ребёнок владеет разными формами и видами игры, различает условную и реальную ситуации, предлагает и объясняет замысел игры, комбинирует сюжеты на основе реальных, вымышленных событий, выполняет несколько ролей в одной игре, подбирает разные средства для создания игровых образов, согласовывает свои интересы с интересами партнёров по игре, управляет персонажами в режиссёрской игре; - ребёнок проявляет интерес к игровому экспериментированию с предметами, к развивающим и познавательным играм, в играх с готовым содержанием и правилами может объяснить содержание и правила игры другим детям, в совместной игре следит за точным выполнением правил всеми участниками; - ребёнок способен планировать свои действия, направленные на достижение конкретной цели; демонстрирует сформированные предпосылки к учебной деятельности и элементы готовности к школьному обучению. </vt:lpstr>
      <vt:lpstr>ОСОБЕННОСТИ ВЗАИМОДЕЙСТВИЯ ПЕДАГОГИЧЕСКОГО КОЛЛЕКТИВА  С СЕМЬЯМИ ОБУЧАЮЩИХСЯ  Ведущая цель взаимодействия детского сада с семьей — обеспечение психолого-педагогической поддержки семьи и повышение компетентности родителей (законных представителей) в вопросах развития и образования, охраны и укрепления здоровья детей. Важнейшим условием обеспечения целостного развития личности ребенка является развитие конструктивного взаимодействия с семьёй воспитанников, формирование ответственных взаимоотношений с семьями воспитанников, обес­печение права родителей на уважение и понимание, на участие в жизни детского сада.  Основные направления взаимодействия с семьями воспитанников: - изучение семьи, запросов, уровня психолого-педагогической компетентности, семейных ценностей; - информирование родителей (законных представителей); - консультирование родителей (законных представителей); - просвещение и обучение родителей (законных представителей); - совместная деятельность детского сада и семьи.  </vt:lpstr>
      <vt:lpstr> ФОРМЫ ВЗАИМОДЕЙСТВИЯ  ПЕДАГОГИЧЕСКОГО КОЛЛЕКТИВА  С СЕМЬЯМИ ОБУЧАЮЩИХСЯ  1. Изучение семьи, запросов, уровня психолого-педагогической компетентности, семейных ценностей:  - социологические обследования по определению социального статуса и микроклимата семьи;  - беседы (администрация, педагоги, специалисты);  - наблюдения за процессом общения членов семьи с ребенком;  - анкетирование;  - проведение мониторинга потребностей семей в дополнительных услугах   </vt:lpstr>
      <vt:lpstr> ФОРМЫ ВЗАИМОДЕЙСТВИЯ  ПЕДАГОГИЧЕСКОГО КОЛЛЕКТИВА  С СЕМЬЯМИ ОБУЧАЮЩИХСЯ 2. Информирование родителей (законных представителей):  - визитная карточка ДОУ - информационные стенды - выставки детских работ  - личные беседы - общение по телефону - индивидуальные записки - родительские собрания - сайт организации - передача информации по электронной почте и телефону - объявления - фотогазеты - памятки  3. Консультирование родителей (консультации по различным вопросам)    </vt:lpstr>
      <vt:lpstr> ФОРМЫ ВЗАИМОДЕЙСТВИЯ  ПЕДАГОГИЧЕСКОГО КОЛЛЕКТИВА  С СЕМЬЯМИ ОБУЧАЮЩИХСЯ  4. Просвещение и обучение родителей:  - семинары-практикумы, мастер-классы (по запросу родителей (законных представителей), по выявленной проблеме);  - приглашение специалистов;   - сайт организации и рекомендация других ресурсов сети Интернет;  - творческие задания;  - семинары;  - подготовка и организация музейных экспозиций в учреждении </vt:lpstr>
      <vt:lpstr>ФОРМЫ ВЗАИМОДЕЙСТВИЯ  ПЕДАГОГИЧЕСКОГО КОЛЛЕКТИВА  С СЕМЬЯМИ ОБУЧАЮЩИХСЯ 5. Совместная деятельность детского сада и семьи:  - родительский комитет;  - дни открытых дверей;  - организация совместных праздников;  - совместная проектная деятельность;  - выставки совместного семейного творчества;  - семейные фотоколлажи;  - субботники;  - экскурсии;  - досуги с вовлечением родителей  </vt:lpstr>
      <vt:lpstr>Рабочая программа воспитания       Программа воспитания основана на воплощении национального воспитательного идеала, который понимается как высшая цель образования, нравственное (идеальное) представление о человеке.        Программа воспитания предусматривает приобщение детей к традиционным ценностям российского общества – жизнь, достоинство, права и свободы человека, патриотизм, гражданственность, служение Отечеству и ответственность за его судьбу,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        Вся система ценностей российского народа находит отражение в содержании воспитательной работы ДОО, в соответствии с возрастными особенностями детей.</vt:lpstr>
      <vt:lpstr>Рабочая программа воспитания  - Ценности Родина и природа лежат в основе патриотического направления воспитания.  - Ценности милосердие, жизнь, добро лежат в основе духовно-нравственного направления воспитания.  - Ценности человек, семья, дружба, сотрудничество лежат в основе социального направления воспитания.  - Ценность познание лежит в основе познавательного направления воспитания.  - Ценности жизнь и здоровье лежат в основе физического и оздоровительного направления воспитания.  - Ценность труд лежит в основе трудового направления воспитания.  - Ценности культура и красота лежат в основе эстетического направления воспитания.  </vt:lpstr>
      <vt:lpstr>Социальное партнерство        С учётом особенностей социокультурной среды, в которой воспитывается ребёнок, в программе воспитания находит отражение взаимодействие всех субъектов воспитательных отношений. Реализация Программы воспитания предполагает социальное партнерство ДОО с другими учреждениями образования и культуры (музеи, театры, библиотеки, и другое), в том числе системой дополнительного образования детей.        Построение социального партнерства ОУ опирается на потенциал социокультурного пространства города Твери.       Реализация социального партнерства предусматривает: - участие представителей организаций-партнеров в проведении отдельных мероприятий (дни открытых дверей, государственные и региональные праздники, торжественные мероприятия и тому подобное); - участие организаций-партнеров в проведении занятий в рамках дополнительного образования; - проведение на базе организаций-партнеров различных мероприятий, событий и акций воспитательной направленности; - реализация различных проектов воспитательной направленности, совместно разрабатываемых детьми, родителями (законными представителями) и педагогами с организациями-партнерами.       Социальное партнёрство и сотрудничество, обеспечивая степень открытости образовательного учреждения, является важным механизмом реализации программы воспитания.  </vt:lpstr>
      <vt:lpstr>Социальное партнерство   </vt:lpstr>
      <vt:lpstr>Социальное партнерство      </vt:lpstr>
      <vt:lpstr>Социальное партнерство      </vt:lpstr>
      <vt:lpstr>Социальное партнерство      </vt:lpstr>
      <vt:lpstr>Социальное партнерство      В МБДОУ детском саду № 123 совместно с МАУ «Муниципальная библиотечная система города Твери»  на основании Договора о совместной деятельности и в соответствии с комплексно-тематическим планированием МБДОУ детского сада № 123  разработан перспективный план экскурсий для обучающихся подготовительных к школе групп в библиотеку семейного чтения пос. Химинститута.      В МБДОУ детском саду № 123 совместно с МБУ  ДК «Синтетик»  на основании Соглашения о совместной деятельности и в соответствии с комплексно-тематическим планированием МБДОУ детского сада № 123  ежегодно разрабатывается и утверждается перспективный план культурно-досуговых мероприятий для обучающихся подготовительных к школе групп на базе ДК «Синтетик».      </vt:lpstr>
      <vt:lpstr>Проведение кружковой работы       В соответствии с Федеральным законом от 29.12.2012 № 273-ФЗ «Об образовании в Российской Федерации», ФГОС ДО и Положением о кружковой работе МБДОУ детский сад №123 с обучающимися ДОУ проводится кружковая работа в рамках Основной образовательной программы дошкольного образования МБДОУ детского сада №123. Такая форма организации работы с детьми в наибольшей степени соответствует потребностям и интересам детей, а также возможностям педагогического коллектива МБДОУ детский сад №123.          Программы кружковой работы разрабатываются педагогами ДОУ и ежегодно принимаются педагогическим советом ДОУ и утверждаются приказом заведующего МБДОУ детский сад №123.    Федеральный календарный план воспитательной работы        План является единым для ДОО.         ДОО вправе наряду с Планом проводить иные мероприятия согласно Программе воспитания, по ключевым направлениям воспитания и дополнительного образования детей.         Все мероприятия должны проводиться с учётом особенностей Программы, а также возрастных, физиологических и психоэмоциональных особенностей обучающихся.         Примерный перечень основных государственных и народных праздников, памятных дат в календарном плане воспитательной  работы в ДОО.  </vt:lpstr>
      <vt:lpstr>Федеральный календарный план воспитательной работы  Январь: 27 января: День снятия блокады Ленинграда; День освобождения Красной армией крупнейшего «лагеря смерти» Аушвиц-Биркенау (Освенцима) - День памяти жертв Холокоста (рекомендуется включать в план воспитательной работы с дошкольниками регионально и/или ситуативно). Февраль: 2 февраля: День разгрома советскими войсками немецко-фашистских войск в Сталинградской битве (рекомендуется включать в план воспитательной работы с дошкольниками регионально и/или ситуативно); 8 февраля: День российской науки; 15 февраля: День памяти о россиянах, исполнявших служебный долг за пределами Отечества; 21 февраля: Международный день родного языка; 23 февраля: День защитника Отечества. Март: 8 марта: Международный женский день; 18 марта: День воссоединения Крыма с Россией (рекомендуется включать в план воспитательной работы с дошкольниками регионально и/или ситуативно); 27 марта: Всемирный день театра. </vt:lpstr>
      <vt:lpstr>Федеральный календарный план воспитательной работы  Апрель: 12 апреля: День космонавтики; Май: 1 мая: Праздник Весны и Труда; 9 мая: День Победы; 19 мая: День детских общественных организаций России; 24 мая: День славянской письменности и культуры. Июнь: 1 июня: День защиты детей; 6 июня: День русского языка; 12 июня: День России; 22 июня: День памяти и скорби. Июль: 8 июля: День семьи, любви и верности. Август: 12 августа: День физкультурника; 22 августа: День Государственного флага Российской Федерации; 27 августа: День российского кино.   </vt:lpstr>
      <vt:lpstr>Федеральный календарный план воспитательной работы  Сентябрь: 1 сентября: День знаний; 3 сентября: День окончания Второй мировой войны, День солидарности в борьбе с терроризмом; 8 сентября: Международный день распространения грамотности; 27 сентября: День воспитателя и всех дошкольных работников. Октябрь: 1 октября: Международный день пожилых людей; Международный день музыки; 4 октября: День защиты животных; 5 октября: День учителя; Третье воскресенье октября: День отца в России. Ноябрь: 4 ноября: День народного единства; 8 ноября: День памяти погибших при исполнении служебных обязанностей сотрудников органов внутренних дел России; Последнее воскресенье ноября: День матери в России; 30 ноября: День Государственного герба Российской Федерации.   </vt:lpstr>
      <vt:lpstr>Федеральный календарный план воспитательной работы  Декабрь: 3 декабря: День неизвестного солдата; Международный день инвалидов (рекомендуется включать в план воспитательной работы с дошкольниками регионально и/или ситуативно); 5 декабря: День добровольца (волонтера) в России; 8 декабря: Международный день художника; 9 декабря: День Героев Отечества; 12 декабря: День Конституции Российской Федерации; 31 декабря: Новый год. </vt:lpstr>
      <vt:lpstr>     СПАСИБО  ЗА   ВНИМАНИЕ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бюджетное дошкольное образовательное учреждение детский сад №123  КРАТКАЯ ПРЕЗЕНТАЦИЯ  ОСНОВНОЙ ОБРАЗОВАТЕЛЬНОЙ ПРОГРАММЫ ДОШКОЛЬНОГО ОБРАЗОВАНИЯ   МБДОУ детского сада №123  ДЛЯ РОДИТЕЛЕЙ </dc:title>
  <cp:lastModifiedBy>User</cp:lastModifiedBy>
  <cp:revision>33</cp:revision>
  <dcterms:modified xsi:type="dcterms:W3CDTF">2023-09-21T15:10:46Z</dcterms:modified>
</cp:coreProperties>
</file>